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63" r:id="rId6"/>
    <p:sldId id="291" r:id="rId7"/>
    <p:sldId id="265" r:id="rId8"/>
    <p:sldId id="266" r:id="rId9"/>
    <p:sldId id="274" r:id="rId10"/>
    <p:sldId id="285" r:id="rId11"/>
    <p:sldId id="268" r:id="rId12"/>
    <p:sldId id="264" r:id="rId13"/>
    <p:sldId id="269" r:id="rId14"/>
    <p:sldId id="276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33119-A04A-423E-B149-7FDCFCBCDE7A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E47CE-F616-4D0B-A91A-A9D32D5162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41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3582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/>
              <a:t>Verwondering</a:t>
            </a:r>
            <a:r>
              <a:rPr lang="nl-NL"/>
              <a:t>: Startvraag: “Waarom zou een producent extra moeite doen voor duurzaamheid?” </a:t>
            </a:r>
          </a:p>
          <a:p>
            <a:r>
              <a:rPr lang="nl-NL" b="1"/>
              <a:t>Verbinding</a:t>
            </a:r>
            <a:r>
              <a:rPr lang="nl-NL"/>
              <a:t>: Koppel aan Bijbelse waarden: zorg voor schepping, eerlijkheid. </a:t>
            </a:r>
          </a:p>
          <a:p>
            <a:r>
              <a:rPr lang="nl-NL" b="1"/>
              <a:t>Verantwoordelijkheid</a:t>
            </a:r>
            <a:r>
              <a:rPr lang="nl-NL"/>
              <a:t>: Laat leerlingen nadenken: “Welke keuzes maak jij als consument?” </a:t>
            </a:r>
          </a:p>
          <a:p>
            <a:r>
              <a:rPr lang="nl-NL" b="1"/>
              <a:t>Verhaal</a:t>
            </a:r>
            <a:r>
              <a:rPr lang="nl-NL"/>
              <a:t>: Vertel het verhaal van een bedrijf dat overstapt op duurzame productie. </a:t>
            </a:r>
          </a:p>
          <a:p>
            <a:r>
              <a:rPr lang="nl-NL" b="1"/>
              <a:t>Verkenning</a:t>
            </a:r>
            <a:r>
              <a:rPr lang="nl-NL"/>
              <a:t>: Laat leerlingen keurmerken onderzoeken. </a:t>
            </a:r>
          </a:p>
          <a:p>
            <a:r>
              <a:rPr lang="nl-NL" b="1"/>
              <a:t>Verbeelding</a:t>
            </a:r>
            <a:r>
              <a:rPr lang="nl-NL"/>
              <a:t>: Laat ze een eigen duurzame keuze ervaren. </a:t>
            </a:r>
          </a:p>
          <a:p>
            <a:r>
              <a:rPr lang="nl-NL" b="1"/>
              <a:t>Vertrouwen</a:t>
            </a:r>
            <a:r>
              <a:rPr lang="nl-NL"/>
              <a:t>: Sluit af met hoopvolle boodschap: kleine keuzes maken verschil.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6630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Verwonderingsvraag: “Waarom zou de overheid strengere regels maken, zelfs als producten daardoor duurder worden?”</a:t>
            </a:r>
          </a:p>
          <a:p>
            <a:endParaRPr lang="nl-NL"/>
          </a:p>
          <a:p>
            <a:r>
              <a:rPr lang="nl-NL"/>
              <a:t>Leg kort drie kerntaken van de overheid uit:</a:t>
            </a:r>
          </a:p>
          <a:p>
            <a:pPr marL="228600" indent="-228600">
              <a:buAutoNum type="arabicParenR"/>
            </a:pPr>
            <a:r>
              <a:rPr lang="nl-NL"/>
              <a:t>Beschermen burgers (gezondheid, veiligheid), natuur, toekomst.</a:t>
            </a:r>
          </a:p>
          <a:p>
            <a:pPr marL="228600" indent="-228600">
              <a:buAutoNum type="arabicParenR"/>
            </a:pPr>
            <a:r>
              <a:rPr lang="nl-NL"/>
              <a:t>Sturenwetten maken → </a:t>
            </a:r>
            <a:r>
              <a:rPr lang="nl-NL" err="1"/>
              <a:t>EcoDesign</a:t>
            </a:r>
            <a:r>
              <a:rPr lang="nl-NL"/>
              <a:t>, productpaspoort, milieuregels.</a:t>
            </a:r>
          </a:p>
          <a:p>
            <a:pPr marL="228600" indent="-228600">
              <a:buAutoNum type="arabicParenR"/>
            </a:pPr>
            <a:r>
              <a:rPr lang="nl-NL" err="1"/>
              <a:t>Corrigereningrijpen</a:t>
            </a:r>
            <a:r>
              <a:rPr lang="nl-NL"/>
              <a:t> wanneer markt dit niet zelf doet (bijv. CO₂-uitstoot, afval, misleiding).</a:t>
            </a:r>
          </a:p>
          <a:p>
            <a:pPr marL="228600" indent="-228600">
              <a:buAutoNum type="arabicParenR"/>
            </a:pPr>
            <a:endParaRPr lang="nl-NL"/>
          </a:p>
          <a:p>
            <a:pPr marL="0" indent="0">
              <a:buNone/>
            </a:pPr>
            <a:r>
              <a:rPr lang="nl-NL"/>
              <a:t>Korte </a:t>
            </a:r>
            <a:r>
              <a:rPr lang="nl-NL" err="1"/>
              <a:t>checkvraag:“Waar</a:t>
            </a:r>
            <a:r>
              <a:rPr lang="nl-NL"/>
              <a:t> vind jij dat de overheid wél moet ingrijpen, en waar juist niet?”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920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https://ondernemersplein.overheid.nl/ecodesign-richtlijn-voor-energieverbruikende-producten/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4110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Kernvragen om klassikaal te bespreken:</a:t>
            </a:r>
            <a:endParaRPr lang="nl-NL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 kun je zien in een digitaal productpaspoort?</a:t>
            </a:r>
          </a:p>
          <a:p>
            <a:pPr fontAlgn="t"/>
            <a:r>
              <a:rPr lang="nl-NL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 helpt dit consumenten?</a:t>
            </a:r>
          </a:p>
          <a:p>
            <a:pPr fontAlgn="t"/>
            <a:r>
              <a:rPr lang="nl-NL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 dwingt dit producenten tot betere keuzes?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8215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https://energy-efficient-products.ec.europa.eu/product-list/smartphones-and-tablets_en?prefLang=nl&amp;etrans=nl</a:t>
            </a:r>
          </a:p>
          <a:p>
            <a:endParaRPr lang="nl-NL"/>
          </a:p>
          <a:p>
            <a:r>
              <a:rPr lang="nl-NL"/>
              <a:t>https://www.coolblue.nl/product/965923/samsung-galaxy-tab-a9-plus-11-inch-6gb-128gb-wifi-grijs.html 24-12-25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5551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Producten aanpassen naar keuze.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0316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E47CE-F616-4D0B-A91A-A9D32D51623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812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558D48-21CA-2B5D-8EB6-F60602D0E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4E9E124-51EC-4F39-71C0-01D7B52DE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144DE6-AD18-A9E9-115D-B6122DB51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CB8EC2-4907-7430-49A1-39E6A6FEF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DAEB96-C6F4-953C-0B05-749D78A79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03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E4A586-B48D-AEA1-89F4-A29C80067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A60A3E-81A5-82D5-04A1-27016B3BF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2C46CF-A8EA-D31F-D82A-9261526F5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4C9195-BA1A-C7DB-6375-7DF32D890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404D4EC-CC58-EA7F-E2A0-21954E0B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626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05910-83B8-D8E6-C94E-A5E05E055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1BBD2E-8366-C009-B8CC-2E7785AB7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ACE1FA2-77B4-DBE6-DE2F-4BFB6D29A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664A769-4934-FF40-9463-E9F72573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1D100DE-F561-93E4-3F02-94B013DE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130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5516A-220B-B31A-79A5-AFE509442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C12AF2-F920-5093-732D-A535E2D30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89AFDAD-968D-140A-58F3-3CAAF00B3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961A3BE-3A7A-EB75-7580-8BCC05F3B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AF0A32F-C2C2-0AB5-452C-85FB8B5C6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3E0C546-8FF5-FD73-B4FC-9EC1849DC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3640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79D62-0EBD-DD03-E99D-98ED724EB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1E8844-7CEC-2119-9B54-EC0353D62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DAD9E35-F581-379A-B98D-8B76D2EDB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4D70819-6892-0CBD-F7BF-88268DEC3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B9F74D3-E8AF-479B-8E3F-88D2D278FC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F65B28A-7BFE-89B1-4B9C-714F517B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BB630E3-86EA-F313-9D9F-85CB676FC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60C08A3-FDCE-94AC-279D-6D7FEC92F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204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B2E69-9DA4-FFD3-6953-8BD0122D6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D4D81D8-3A7D-7AF8-5E04-A5CBBEBA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8D8DC15-9C1E-AFBB-1432-8D793F560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304B978-F4CE-E90C-0E94-994C42F1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8120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3545F18-2752-8627-9BD2-CE6C35704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5B31A60-BB56-EA83-C7D4-FD2E9990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F5C20C5-A004-EA54-6DA9-2D26CB0A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306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1918D6-E617-2056-23A6-6C388ED8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FA65E4-2B71-A189-8CA7-91A094836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773A34-10DC-7CAE-D5A4-FFD679E9E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CDA6AC-85F9-C279-DA4F-2FCCD487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DB25073-507B-AC4E-CDE9-3F4B03D5D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EEB1DAC-CF23-BD98-A180-29498D346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07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FCDCE2-0E93-22F9-A487-8578846D0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8E5663D-7AAC-309B-CFD2-CE10EC3251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C28B237-6EE8-FFF7-9F83-6D3D00FA4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CC0C2BD-4F57-CE0A-1756-16C3C5CED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A2E103-096F-8F11-360F-941DC4B89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FB5D065-4EBA-BF72-507F-3B131CF24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138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45C77E-7BF4-5054-0F3F-3D2C4BE1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BCD86DF-DCC7-A054-5A8D-3C80EFA77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CCF694-3E4D-F2C2-27F0-AD546A7DD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77DC96-BCBC-CF6A-D294-267265EC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5365C3-E356-5545-8D5A-6E18FCF0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828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10E6CC4-D154-E202-5727-9DA0BF255F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F29BEDF-6C9D-BDA4-738A-41DB8FECF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C20915-A1F6-004A-9A3F-2189B2637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209F08-831D-58AF-603C-1C4A7377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4B53F1-D9B6-1AD4-A9FD-D33E688AF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800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100B1B8-1760-6DC1-264F-26920BDE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AEBB2F-0122-C6F2-171A-CC5EE0EC9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8D0EA0-905C-FE3B-4A81-E929223D5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28CEC5-F4D5-4B1D-8859-544967956BE5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BA4BF45-25B6-430E-E2A7-6EE5B4614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20C276-1A08-C465-7A5B-51B6F3180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3B6F94-2A75-43F1-B2C3-859031779F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44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B4975AB-EF3A-4D4E-CB85-58D564D10A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Samen duurzaam</a:t>
            </a:r>
          </a:p>
        </p:txBody>
      </p:sp>
    </p:spTree>
    <p:extLst>
      <p:ext uri="{BB962C8B-B14F-4D97-AF65-F5344CB8AC3E}">
        <p14:creationId xmlns:p14="http://schemas.microsoft.com/office/powerpoint/2010/main" val="2151532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EECE3-1970-035D-6834-904CF81D9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Leerdoelen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E3755E-CDDE-9AAA-472E-EC4999FEA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b="1">
                <a:latin typeface="Verdana"/>
                <a:ea typeface="Verdana"/>
              </a:rPr>
              <a:t>Kennis: </a:t>
            </a:r>
          </a:p>
          <a:p>
            <a:r>
              <a:rPr lang="nl-NL">
                <a:latin typeface="Verdana"/>
                <a:ea typeface="Verdana"/>
              </a:rPr>
              <a:t>Ik kan uitleggen wat duurzaamheid is</a:t>
            </a:r>
          </a:p>
          <a:p>
            <a:r>
              <a:rPr lang="nl-NL">
                <a:latin typeface="Verdana"/>
                <a:ea typeface="Verdana"/>
              </a:rPr>
              <a:t>Ik ken de keurmerken en de doelen ervan</a:t>
            </a:r>
          </a:p>
          <a:p>
            <a:r>
              <a:rPr lang="nl-NL">
                <a:latin typeface="Verdana"/>
                <a:ea typeface="Verdana"/>
              </a:rPr>
              <a:t>Ik weet het doel van de </a:t>
            </a:r>
            <a:r>
              <a:rPr lang="nl-NL" err="1">
                <a:latin typeface="Verdana"/>
                <a:ea typeface="Verdana"/>
              </a:rPr>
              <a:t>EcoDesign</a:t>
            </a:r>
            <a:r>
              <a:rPr lang="nl-NL">
                <a:latin typeface="Verdana"/>
                <a:ea typeface="Verdana"/>
              </a:rPr>
              <a:t>-richtlijn</a:t>
            </a:r>
          </a:p>
          <a:p>
            <a:pPr marL="0" indent="0">
              <a:buNone/>
            </a:pPr>
            <a:endParaRPr lang="nl-NL" b="1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b="1">
                <a:latin typeface="Verdana"/>
                <a:ea typeface="Verdana"/>
              </a:rPr>
              <a:t>Inzicht: </a:t>
            </a:r>
          </a:p>
          <a:p>
            <a:pPr marL="0" indent="0">
              <a:buNone/>
            </a:pPr>
            <a:r>
              <a:rPr lang="nl-NL">
                <a:latin typeface="Verdana"/>
                <a:ea typeface="Verdana"/>
              </a:rPr>
              <a:t>Rollen duurzame keuze:</a:t>
            </a:r>
          </a:p>
          <a:p>
            <a:pPr lvl="1"/>
            <a:r>
              <a:rPr lang="nl-NL">
                <a:latin typeface="Verdana"/>
                <a:ea typeface="Verdana"/>
              </a:rPr>
              <a:t>Consument: Koop ik goedkoop of rechtvaardig?</a:t>
            </a:r>
          </a:p>
          <a:p>
            <a:pPr lvl="1"/>
            <a:r>
              <a:rPr lang="nl-NL">
                <a:latin typeface="Verdana"/>
                <a:ea typeface="Verdana"/>
              </a:rPr>
              <a:t>Producent: Investeer ik in duurzaamheid of korte termijn winst?</a:t>
            </a:r>
          </a:p>
          <a:p>
            <a:pPr lvl="1"/>
            <a:r>
              <a:rPr lang="nl-NL">
                <a:latin typeface="Verdana"/>
                <a:ea typeface="Verdana"/>
              </a:rPr>
              <a:t>Overheid : Stel ik strengere regels is ook als producten daardoor duurder worden? </a:t>
            </a:r>
            <a:endParaRPr lang="nl-NL" b="1">
              <a:latin typeface="Verdana"/>
              <a:ea typeface="Verdana"/>
            </a:endParaRPr>
          </a:p>
          <a:p>
            <a:pPr marL="0" indent="0">
              <a:buNone/>
            </a:pPr>
            <a:endParaRPr lang="nl-NL" b="1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b="1">
                <a:latin typeface="Verdana"/>
                <a:ea typeface="Verdana"/>
              </a:rPr>
              <a:t>Vorming:</a:t>
            </a:r>
          </a:p>
          <a:p>
            <a:r>
              <a:rPr lang="nl-NL">
                <a:latin typeface="Verdana"/>
                <a:ea typeface="Verdana"/>
              </a:rPr>
              <a:t>Ik kan reflecteren op het begrip rentmeesterschap</a:t>
            </a:r>
          </a:p>
          <a:p>
            <a:r>
              <a:rPr lang="nl-NL">
                <a:latin typeface="Verdana"/>
                <a:ea typeface="Verdana"/>
              </a:rPr>
              <a:t>Ik kan reflecteren op mijn eigen verantwoordelijkheid </a:t>
            </a:r>
          </a:p>
        </p:txBody>
      </p:sp>
    </p:spTree>
    <p:extLst>
      <p:ext uri="{BB962C8B-B14F-4D97-AF65-F5344CB8AC3E}">
        <p14:creationId xmlns:p14="http://schemas.microsoft.com/office/powerpoint/2010/main" val="3545184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C9EC6-67C1-07F9-8B3B-3E6D4EF37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Les 3 Samen duurzaam | overheid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A30C81-3144-A36B-413D-98C967129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>
                <a:latin typeface="Verdana"/>
                <a:ea typeface="Verdana"/>
              </a:rPr>
              <a:t>Terug blik vorige les</a:t>
            </a:r>
          </a:p>
          <a:p>
            <a:r>
              <a:rPr lang="nl-NL" sz="2400">
                <a:latin typeface="Verdana"/>
                <a:ea typeface="Verdana"/>
              </a:rPr>
              <a:t>Rol overheid | Stel ik strengereregels is ook als producten daardoor duurder worden? </a:t>
            </a:r>
          </a:p>
          <a:p>
            <a:r>
              <a:rPr lang="nl-NL" sz="2400">
                <a:latin typeface="Verdana"/>
                <a:ea typeface="Verdana"/>
              </a:rPr>
              <a:t>Wetgeving | EU </a:t>
            </a:r>
            <a:r>
              <a:rPr lang="nl-NL" sz="2400" err="1">
                <a:latin typeface="Verdana"/>
                <a:ea typeface="Verdana"/>
              </a:rPr>
              <a:t>eco</a:t>
            </a:r>
            <a:r>
              <a:rPr lang="nl-NL" sz="2400">
                <a:latin typeface="Verdana"/>
                <a:ea typeface="Verdana"/>
              </a:rPr>
              <a:t> design</a:t>
            </a:r>
          </a:p>
          <a:p>
            <a:r>
              <a:rPr lang="nl-NL" sz="2400">
                <a:latin typeface="Verdana"/>
                <a:ea typeface="Verdana"/>
              </a:rPr>
              <a:t>Overheidstaken die aansluiten bij Bijbelse waarden</a:t>
            </a:r>
          </a:p>
        </p:txBody>
      </p:sp>
    </p:spTree>
    <p:extLst>
      <p:ext uri="{BB962C8B-B14F-4D97-AF65-F5344CB8AC3E}">
        <p14:creationId xmlns:p14="http://schemas.microsoft.com/office/powerpoint/2010/main" val="290386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7114C9-9F2E-97D3-2FD9-53C77E48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De </a:t>
            </a:r>
            <a:r>
              <a:rPr lang="nl-NL" sz="4000" err="1">
                <a:latin typeface="Verdana"/>
                <a:ea typeface="Verdana"/>
              </a:rPr>
              <a:t>EcoDesign</a:t>
            </a:r>
            <a:r>
              <a:rPr lang="nl-NL" sz="4000">
                <a:latin typeface="Verdana"/>
                <a:ea typeface="Verdana"/>
              </a:rPr>
              <a:t>-richtlijn van de EU: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984987-4823-065B-612A-40B44106D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>
                <a:latin typeface="Verdana"/>
                <a:ea typeface="Verdana"/>
              </a:rPr>
              <a:t>Producten moeten zo gemaakt worden dat ze beter zijn voor het milieu.</a:t>
            </a:r>
          </a:p>
          <a:p>
            <a:pPr marL="0" indent="0">
              <a:buNone/>
            </a:pPr>
            <a:r>
              <a:rPr lang="nl-NL" sz="2400" b="1">
                <a:latin typeface="Verdana"/>
                <a:ea typeface="Verdana"/>
              </a:rPr>
              <a:t>Wat houdt dat in?</a:t>
            </a:r>
          </a:p>
          <a:p>
            <a:r>
              <a:rPr lang="nl-NL" sz="2400">
                <a:latin typeface="Verdana"/>
                <a:ea typeface="Verdana"/>
              </a:rPr>
              <a:t>Minder energie verbruik</a:t>
            </a:r>
          </a:p>
          <a:p>
            <a:r>
              <a:rPr lang="nl-NL" sz="2400">
                <a:latin typeface="Verdana"/>
                <a:ea typeface="Verdana"/>
              </a:rPr>
              <a:t>Lange levensduur</a:t>
            </a:r>
          </a:p>
          <a:p>
            <a:r>
              <a:rPr lang="nl-NL" sz="2400">
                <a:latin typeface="Verdana"/>
                <a:ea typeface="Verdana"/>
              </a:rPr>
              <a:t>Eenvoudig te repareren</a:t>
            </a:r>
          </a:p>
          <a:p>
            <a:r>
              <a:rPr lang="nl-NL" sz="2400">
                <a:latin typeface="Verdana"/>
                <a:ea typeface="Verdana"/>
              </a:rPr>
              <a:t>Recyclebaar</a:t>
            </a:r>
          </a:p>
          <a:p>
            <a:r>
              <a:rPr lang="nl-NL" sz="2400">
                <a:latin typeface="Verdana"/>
                <a:ea typeface="Verdana"/>
              </a:rPr>
              <a:t>Minder schadelijke stoffen.</a:t>
            </a:r>
          </a:p>
        </p:txBody>
      </p:sp>
    </p:spTree>
    <p:extLst>
      <p:ext uri="{BB962C8B-B14F-4D97-AF65-F5344CB8AC3E}">
        <p14:creationId xmlns:p14="http://schemas.microsoft.com/office/powerpoint/2010/main" val="161129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B8EE1-B98E-DB5E-9B61-AEE4B34AF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					Digitaal productpaspoort</a:t>
            </a:r>
          </a:p>
        </p:txBody>
      </p:sp>
      <p:pic>
        <p:nvPicPr>
          <p:cNvPr id="3074" name="Picture 2" descr="NFCREAD | E-ID Card Reader">
            <a:extLst>
              <a:ext uri="{FF2B5EF4-FFF2-40B4-BE49-F238E27FC236}">
                <a16:creationId xmlns:a16="http://schemas.microsoft.com/office/drawing/2014/main" id="{5A6931A9-B715-81DC-BF88-D61F5E57B5A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9342" y="1825625"/>
            <a:ext cx="471931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ogramma voor Digitaal Product Paspoort van start in Nederland ...">
            <a:extLst>
              <a:ext uri="{FF2B5EF4-FFF2-40B4-BE49-F238E27FC236}">
                <a16:creationId xmlns:a16="http://schemas.microsoft.com/office/drawing/2014/main" id="{5ED9C27D-AC78-A68A-6407-0E1F2F3982A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55416"/>
            <a:ext cx="5181600" cy="309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34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82F564D-3D71-8C5C-D680-F61E88BA1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306" y="0"/>
            <a:ext cx="3190875" cy="6467475"/>
          </a:xfrm>
          <a:prstGeom prst="rect">
            <a:avLst/>
          </a:prstGeom>
        </p:spPr>
      </p:pic>
      <p:pic>
        <p:nvPicPr>
          <p:cNvPr id="6" name="Afbeelding 5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B76D6E4D-1122-4A8B-FE7E-68F3BB358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5919"/>
            <a:ext cx="8290038" cy="44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5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BDB5B-E894-B84E-5325-1D99B0132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365125"/>
            <a:ext cx="10515600" cy="1325563"/>
          </a:xfrm>
        </p:spPr>
        <p:txBody>
          <a:bodyPr/>
          <a:lstStyle/>
          <a:p>
            <a:r>
              <a:rPr lang="nl-NL">
                <a:latin typeface="Verdana"/>
                <a:ea typeface="Verdana"/>
              </a:rPr>
              <a:t>Opdracht: Zoek en vergelijk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39A38C-B28E-A624-5CAA-A327790E1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>
                <a:latin typeface="Verdana"/>
                <a:ea typeface="Verdana"/>
              </a:rPr>
              <a:t>Zoek een energielabel en maak een vergelijking. </a:t>
            </a:r>
          </a:p>
          <a:p>
            <a:pPr marL="0" indent="0">
              <a:buNone/>
            </a:pPr>
            <a:r>
              <a:rPr lang="nl-NL">
                <a:latin typeface="Verdana"/>
                <a:ea typeface="Verdana"/>
              </a:rPr>
              <a:t>Noteer de verschillen en overeenkomsten in een venndiagram</a:t>
            </a:r>
          </a:p>
          <a:p>
            <a:r>
              <a:rPr lang="nl-NL">
                <a:latin typeface="Verdana"/>
                <a:ea typeface="Verdana"/>
              </a:rPr>
              <a:t>Smartphone</a:t>
            </a:r>
          </a:p>
          <a:p>
            <a:r>
              <a:rPr lang="nl-NL">
                <a:latin typeface="Verdana"/>
                <a:ea typeface="Verdana"/>
              </a:rPr>
              <a:t>Tablet</a:t>
            </a:r>
          </a:p>
        </p:txBody>
      </p:sp>
    </p:spTree>
    <p:extLst>
      <p:ext uri="{BB962C8B-B14F-4D97-AF65-F5344CB8AC3E}">
        <p14:creationId xmlns:p14="http://schemas.microsoft.com/office/powerpoint/2010/main" val="210040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4AB1E-AC24-BCF2-98BB-6B6D3D63D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00"/>
            <a:ext cx="10515600" cy="1325563"/>
          </a:xfrm>
        </p:spPr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Opdracht uit Genesis 2:15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150D5D-9AB0-681C-A96D-6645556AC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>
                <a:latin typeface="Verdana"/>
                <a:ea typeface="Verdana"/>
              </a:rPr>
              <a:t>SV: Zo nam de HEERE God den mens, en zette hem in den hof van Eden om dien te bouwen en dien te bewaren.</a:t>
            </a:r>
          </a:p>
          <a:p>
            <a:pPr marL="0" indent="0">
              <a:buNone/>
            </a:pPr>
            <a:endParaRPr lang="nl-NL" sz="240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2400">
                <a:latin typeface="Verdana"/>
                <a:ea typeface="Verdana"/>
              </a:rPr>
              <a:t>HSV: De HEERE God nam de mens, en zette hem in de hof van Eden om die te bewerken en te onderhouden.</a:t>
            </a:r>
          </a:p>
          <a:p>
            <a:pPr marL="0" indent="0">
              <a:buNone/>
            </a:pPr>
            <a:endParaRPr lang="nl-NL" sz="240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2400">
                <a:latin typeface="Verdana"/>
                <a:ea typeface="Verdana"/>
              </a:rPr>
              <a:t>NBV21: De HEER God bracht de mens dus in de tuin van Eden, om die te bewerken en erover te waken. </a:t>
            </a:r>
          </a:p>
        </p:txBody>
      </p:sp>
    </p:spTree>
    <p:extLst>
      <p:ext uri="{BB962C8B-B14F-4D97-AF65-F5344CB8AC3E}">
        <p14:creationId xmlns:p14="http://schemas.microsoft.com/office/powerpoint/2010/main" val="3367812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C6C0B-1D6D-8A5E-E1A3-F22F2DF07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Micha 6: 8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59A4C1-31D4-B7BA-A3B8-227C904E2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150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400">
                <a:latin typeface="Verdana"/>
                <a:ea typeface="Verdana"/>
              </a:rPr>
              <a:t>SV: Hij heeft u bekendgemaakt, o mens, wat goed is; en wat eist de HEERE van u, dan recht te doen en weldadigheid lief te hebben, en </a:t>
            </a:r>
            <a:r>
              <a:rPr lang="nl-NL" sz="2400" err="1">
                <a:latin typeface="Verdana"/>
                <a:ea typeface="Verdana"/>
              </a:rPr>
              <a:t>ootmoediglijk</a:t>
            </a:r>
            <a:r>
              <a:rPr lang="nl-NL" sz="2400">
                <a:latin typeface="Verdana"/>
                <a:ea typeface="Verdana"/>
              </a:rPr>
              <a:t> te wandelen met uw God?</a:t>
            </a:r>
          </a:p>
          <a:p>
            <a:pPr marL="0" indent="0">
              <a:buNone/>
            </a:pPr>
            <a:r>
              <a:rPr lang="nl-NL" sz="2400">
                <a:latin typeface="Verdana"/>
                <a:ea typeface="Verdana"/>
              </a:rPr>
              <a:t>HSV: Hij heeft u, mens, bekendgemaakt wat goed is. En wat vraagt de HEERE van u anders dan recht te doen, goedertierenheid lief te hebben en ootmoedig te wandelen met uw God.</a:t>
            </a:r>
          </a:p>
          <a:p>
            <a:pPr marL="0" indent="0">
              <a:buNone/>
            </a:pPr>
            <a:r>
              <a:rPr lang="nl-NL" sz="2400">
                <a:latin typeface="Verdana"/>
                <a:ea typeface="Verdana"/>
              </a:rPr>
              <a:t>NBV 21:  Er is jou, mens, gezegd wat goed is, je weet wat de HEER van je wil: niets anders dan recht te doen, trouw te betrachten en nederig de weg te gaan van je God.</a:t>
            </a:r>
          </a:p>
        </p:txBody>
      </p:sp>
    </p:spTree>
    <p:extLst>
      <p:ext uri="{BB962C8B-B14F-4D97-AF65-F5344CB8AC3E}">
        <p14:creationId xmlns:p14="http://schemas.microsoft.com/office/powerpoint/2010/main" val="1361412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65C5F-DDC5-8FE9-D9BF-14F70A2D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Gespreksvragen: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615E2F-5A73-EE50-FCCE-6678642B0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400">
                <a:latin typeface="Verdana"/>
                <a:ea typeface="Verdana"/>
              </a:rPr>
              <a:t>Hoe past beleid maken bij de opdracht: “bewerken en bewaren” (Genesis 2:15)?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>
                <a:latin typeface="Verdana"/>
                <a:ea typeface="Verdana"/>
              </a:rPr>
              <a:t>Hoe doet een overheid recht volgens Micha 6:8? 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>
                <a:latin typeface="Verdana"/>
                <a:ea typeface="Verdana"/>
              </a:rPr>
              <a:t>Welke regel zou jij maken om recht te doen aan: arbeiders, natuur, toekomstige generaties?</a:t>
            </a:r>
          </a:p>
        </p:txBody>
      </p:sp>
    </p:spTree>
    <p:extLst>
      <p:ext uri="{BB962C8B-B14F-4D97-AF65-F5344CB8AC3E}">
        <p14:creationId xmlns:p14="http://schemas.microsoft.com/office/powerpoint/2010/main" val="60422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185D70-D1C5-3646-C7E8-985B372C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Reflectie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953D5A-FD3F-30FF-9F92-B49196A4E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>
                <a:latin typeface="Verdana"/>
                <a:ea typeface="Verdana"/>
              </a:rPr>
              <a:t>Waar vind jij dat de overheid wél moet ingrijpen? En waar misschien niet?</a:t>
            </a:r>
          </a:p>
          <a:p>
            <a:r>
              <a:rPr lang="nl-NL" sz="2400">
                <a:latin typeface="Verdana"/>
                <a:ea typeface="Verdana"/>
              </a:rPr>
              <a:t>Welke spanning zie je tussen vrijheid van de markt en zorg voor de schepping?</a:t>
            </a:r>
          </a:p>
          <a:p>
            <a:r>
              <a:rPr lang="nl-NL" sz="2400">
                <a:latin typeface="Verdana"/>
                <a:ea typeface="Verdana"/>
              </a:rPr>
              <a:t>Welke overheidstaak zie jij terug in Genesis 2:15 (bewerken &amp; bewaren)?</a:t>
            </a:r>
          </a:p>
        </p:txBody>
      </p:sp>
    </p:spTree>
    <p:extLst>
      <p:ext uri="{BB962C8B-B14F-4D97-AF65-F5344CB8AC3E}">
        <p14:creationId xmlns:p14="http://schemas.microsoft.com/office/powerpoint/2010/main" val="19806431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1E65A9-67CC-4BD2-A6B3-965EACB588BE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BE5BC86-6D5B-4471-9325-51083EBB66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807FE7-2CDA-4E2D-A0B1-A498FE8A4DC7}">
  <ds:schemaRefs>
    <ds:schemaRef ds:uri="37ea4e3e-e144-45a8-938e-e5b953a43d91"/>
    <ds:schemaRef ds:uri="86409d89-0a11-4ae9-9f45-f3b4ef54e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738</Words>
  <Application>Microsoft Office PowerPoint</Application>
  <PresentationFormat>Breedbeeld</PresentationFormat>
  <Paragraphs>85</Paragraphs>
  <Slides>11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Verdana</vt:lpstr>
      <vt:lpstr>Kantoorthema</vt:lpstr>
      <vt:lpstr>Samen duurzaam</vt:lpstr>
      <vt:lpstr>Leerdoelen</vt:lpstr>
      <vt:lpstr>Les 3 Samen duurzaam | overheid</vt:lpstr>
      <vt:lpstr>De EcoDesign-richtlijn van de EU:</vt:lpstr>
      <vt:lpstr>     Digitaal productpaspoort</vt:lpstr>
      <vt:lpstr>PowerPoint-presentatie</vt:lpstr>
      <vt:lpstr>Opdracht: Zoek en vergelijk</vt:lpstr>
      <vt:lpstr>Opdracht uit Genesis 2:15</vt:lpstr>
      <vt:lpstr>Micha 6: 8</vt:lpstr>
      <vt:lpstr>Gespreksvragen: </vt:lpstr>
      <vt:lpstr>Reflectie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T.A. Verhoef</dc:creator>
  <cp:lastModifiedBy>Blom, Reindert</cp:lastModifiedBy>
  <cp:revision>22</cp:revision>
  <dcterms:created xsi:type="dcterms:W3CDTF">2025-11-10T13:28:30Z</dcterms:created>
  <dcterms:modified xsi:type="dcterms:W3CDTF">2026-08-25T09:51:41Z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