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3" r:id="rId6"/>
    <p:sldId id="281" r:id="rId7"/>
    <p:sldId id="283" r:id="rId8"/>
    <p:sldId id="267" r:id="rId9"/>
    <p:sldId id="259" r:id="rId10"/>
    <p:sldId id="290" r:id="rId11"/>
    <p:sldId id="289" r:id="rId12"/>
    <p:sldId id="292" r:id="rId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33119-A04A-423E-B149-7FDCFCBCDE7A}" type="datetimeFigureOut">
              <a:rPr lang="nl-NL" smtClean="0"/>
              <a:t>25-8-2026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7E47CE-F616-4D0B-A91A-A9D32D516233}" type="slidenum">
              <a:rPr lang="nl-NL" smtClean="0"/>
              <a:t>‹nr.›</a:t>
            </a:fld>
            <a:endParaRPr lang="nl-NL"/>
          </a:p>
        </p:txBody>
      </p:sp>
    </p:spTree>
    <p:extLst>
      <p:ext uri="{BB962C8B-B14F-4D97-AF65-F5344CB8AC3E}">
        <p14:creationId xmlns:p14="http://schemas.microsoft.com/office/powerpoint/2010/main" val="2640411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1</a:t>
            </a:fld>
            <a:endParaRPr lang="nl-NL"/>
          </a:p>
        </p:txBody>
      </p:sp>
    </p:spTree>
    <p:extLst>
      <p:ext uri="{BB962C8B-B14F-4D97-AF65-F5344CB8AC3E}">
        <p14:creationId xmlns:p14="http://schemas.microsoft.com/office/powerpoint/2010/main" val="2083582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Verwondering</a:t>
            </a:r>
            <a:r>
              <a:rPr lang="nl-NL"/>
              <a:t>: Startvraag: “Waarom zou een producent extra moeite doen voor duurzaamheid?” </a:t>
            </a:r>
          </a:p>
          <a:p>
            <a:r>
              <a:rPr lang="nl-NL" b="1"/>
              <a:t>Verbinding</a:t>
            </a:r>
            <a:r>
              <a:rPr lang="nl-NL"/>
              <a:t>: Koppel aan Bijbelse waarden: zorg voor schepping, eerlijkheid. </a:t>
            </a:r>
          </a:p>
          <a:p>
            <a:r>
              <a:rPr lang="nl-NL" b="1"/>
              <a:t>Verantwoordelijkheid</a:t>
            </a:r>
            <a:r>
              <a:rPr lang="nl-NL"/>
              <a:t>: Laat leerlingen nadenken: “Welke keuzes maak jij als consument?” </a:t>
            </a:r>
          </a:p>
          <a:p>
            <a:r>
              <a:rPr lang="nl-NL" b="1"/>
              <a:t>Verhaal</a:t>
            </a:r>
            <a:r>
              <a:rPr lang="nl-NL"/>
              <a:t>: Vertel het verhaal van een bedrijf dat overstapt op duurzame productie. </a:t>
            </a:r>
          </a:p>
          <a:p>
            <a:r>
              <a:rPr lang="nl-NL" b="1"/>
              <a:t>Verkenning</a:t>
            </a:r>
            <a:r>
              <a:rPr lang="nl-NL"/>
              <a:t>: Laat leerlingen keurmerken onderzoeken. </a:t>
            </a:r>
          </a:p>
          <a:p>
            <a:r>
              <a:rPr lang="nl-NL" b="1"/>
              <a:t>Verbeelding</a:t>
            </a:r>
            <a:r>
              <a:rPr lang="nl-NL"/>
              <a:t>: Laat ze een eigen duurzame keuze ervaren. </a:t>
            </a:r>
          </a:p>
          <a:p>
            <a:r>
              <a:rPr lang="nl-NL" b="1"/>
              <a:t>Vertrouwen</a:t>
            </a:r>
            <a:r>
              <a:rPr lang="nl-NL"/>
              <a:t>: Sluit af met hoopvolle boodschap: kleine keuzes maken verschil.</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2</a:t>
            </a:fld>
            <a:endParaRPr lang="nl-NL"/>
          </a:p>
        </p:txBody>
      </p:sp>
    </p:spTree>
    <p:extLst>
      <p:ext uri="{BB962C8B-B14F-4D97-AF65-F5344CB8AC3E}">
        <p14:creationId xmlns:p14="http://schemas.microsoft.com/office/powerpoint/2010/main" val="381663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Terugblik: Vorige les hebben we nagedacht over de rol van keurmerken. En gekeken naar je huishouden m.b.v. de duurzaamheidsladder.</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3</a:t>
            </a:fld>
            <a:endParaRPr lang="nl-NL"/>
          </a:p>
        </p:txBody>
      </p:sp>
    </p:spTree>
    <p:extLst>
      <p:ext uri="{BB962C8B-B14F-4D97-AF65-F5344CB8AC3E}">
        <p14:creationId xmlns:p14="http://schemas.microsoft.com/office/powerpoint/2010/main" val="109366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Als leerlingen nog niet bekend zijn met het begrip Maatschappelijk verantwoord ondernemen kun je dat hier introduceren.</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4</a:t>
            </a:fld>
            <a:endParaRPr lang="nl-NL"/>
          </a:p>
        </p:txBody>
      </p:sp>
    </p:spTree>
    <p:extLst>
      <p:ext uri="{BB962C8B-B14F-4D97-AF65-F5344CB8AC3E}">
        <p14:creationId xmlns:p14="http://schemas.microsoft.com/office/powerpoint/2010/main" val="675342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Visualisatie van ondernemingen tussen lineair en circulair productieproces.</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5</a:t>
            </a:fld>
            <a:endParaRPr lang="nl-NL"/>
          </a:p>
        </p:txBody>
      </p:sp>
    </p:spTree>
    <p:extLst>
      <p:ext uri="{BB962C8B-B14F-4D97-AF65-F5344CB8AC3E}">
        <p14:creationId xmlns:p14="http://schemas.microsoft.com/office/powerpoint/2010/main" val="1300265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https://www.sdgnederland.nl/</a:t>
            </a:r>
          </a:p>
        </p:txBody>
      </p:sp>
      <p:sp>
        <p:nvSpPr>
          <p:cNvPr id="4" name="Tijdelijke aanduiding voor dianummer 3"/>
          <p:cNvSpPr>
            <a:spLocks noGrp="1"/>
          </p:cNvSpPr>
          <p:nvPr>
            <p:ph type="sldNum" sz="quarter" idx="5"/>
          </p:nvPr>
        </p:nvSpPr>
        <p:spPr/>
        <p:txBody>
          <a:bodyPr/>
          <a:lstStyle/>
          <a:p>
            <a:fld id="{FB7E47CE-F616-4D0B-A91A-A9D32D516233}" type="slidenum">
              <a:rPr lang="nl-NL" smtClean="0"/>
              <a:t>6</a:t>
            </a:fld>
            <a:endParaRPr lang="nl-NL"/>
          </a:p>
        </p:txBody>
      </p:sp>
    </p:spTree>
    <p:extLst>
      <p:ext uri="{BB962C8B-B14F-4D97-AF65-F5344CB8AC3E}">
        <p14:creationId xmlns:p14="http://schemas.microsoft.com/office/powerpoint/2010/main" val="1233426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6B2E9-2EDF-DED1-0DAD-8DA454D681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3983E7-1F1F-A809-E948-8DB4A08C282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E2127B3-1DF7-4769-3886-2A0946765F37}"/>
              </a:ext>
            </a:extLst>
          </p:cNvPr>
          <p:cNvSpPr>
            <a:spLocks noGrp="1"/>
          </p:cNvSpPr>
          <p:nvPr>
            <p:ph type="body" idx="1"/>
          </p:nvPr>
        </p:nvSpPr>
        <p:spPr/>
        <p:txBody>
          <a:bodyPr/>
          <a:lstStyle/>
          <a:p>
            <a:pPr fontAlgn="t"/>
            <a:r>
              <a:rPr lang="nl-NL" sz="1200" b="0" i="0" kern="1200">
                <a:solidFill>
                  <a:schemeClr val="tx1"/>
                </a:solidFill>
                <a:effectLst/>
                <a:latin typeface="+mn-lt"/>
                <a:ea typeface="+mn-ea"/>
                <a:cs typeface="+mn-cs"/>
              </a:rPr>
              <a:t>Laat leerlingen (in groepjes) nadenken over de keuzes van </a:t>
            </a:r>
            <a:r>
              <a:rPr lang="nl-NL" sz="1200" b="1" i="0" kern="1200">
                <a:solidFill>
                  <a:schemeClr val="tx1"/>
                </a:solidFill>
                <a:effectLst/>
                <a:latin typeface="+mn-lt"/>
                <a:ea typeface="+mn-ea"/>
                <a:cs typeface="+mn-cs"/>
              </a:rPr>
              <a:t>consument</a:t>
            </a:r>
            <a:r>
              <a:rPr lang="nl-NL" sz="1200" b="0" i="0" kern="1200">
                <a:solidFill>
                  <a:schemeClr val="tx1"/>
                </a:solidFill>
                <a:effectLst/>
                <a:latin typeface="+mn-lt"/>
                <a:ea typeface="+mn-ea"/>
                <a:cs typeface="+mn-cs"/>
              </a:rPr>
              <a:t>, </a:t>
            </a:r>
            <a:r>
              <a:rPr lang="nl-NL" sz="1200" b="1" i="0" kern="1200">
                <a:solidFill>
                  <a:schemeClr val="tx1"/>
                </a:solidFill>
                <a:effectLst/>
                <a:latin typeface="+mn-lt"/>
                <a:ea typeface="+mn-ea"/>
                <a:cs typeface="+mn-cs"/>
              </a:rPr>
              <a:t>producent</a:t>
            </a:r>
            <a:r>
              <a:rPr lang="nl-NL" sz="1200" b="0" i="0" kern="1200">
                <a:solidFill>
                  <a:schemeClr val="tx1"/>
                </a:solidFill>
                <a:effectLst/>
                <a:latin typeface="+mn-lt"/>
                <a:ea typeface="+mn-ea"/>
                <a:cs typeface="+mn-cs"/>
              </a:rPr>
              <a:t> en </a:t>
            </a:r>
            <a:r>
              <a:rPr lang="nl-NL" sz="1200" b="1" i="0" kern="1200">
                <a:solidFill>
                  <a:schemeClr val="tx1"/>
                </a:solidFill>
                <a:effectLst/>
                <a:latin typeface="+mn-lt"/>
                <a:ea typeface="+mn-ea"/>
                <a:cs typeface="+mn-cs"/>
              </a:rPr>
              <a:t>overheid</a:t>
            </a:r>
            <a:r>
              <a:rPr lang="nl-NL" sz="1200" b="0" i="0" kern="1200">
                <a:solidFill>
                  <a:schemeClr val="tx1"/>
                </a:solidFill>
                <a:effectLst/>
                <a:latin typeface="+mn-lt"/>
                <a:ea typeface="+mn-ea"/>
                <a:cs typeface="+mn-cs"/>
              </a:rPr>
              <a:t>:</a:t>
            </a:r>
          </a:p>
          <a:p>
            <a:pPr fontAlgn="t"/>
            <a:r>
              <a:rPr lang="nl-NL" sz="1200" b="1" i="0" kern="1200">
                <a:solidFill>
                  <a:schemeClr val="tx1"/>
                </a:solidFill>
                <a:effectLst/>
                <a:latin typeface="+mn-lt"/>
                <a:ea typeface="+mn-ea"/>
                <a:cs typeface="+mn-cs"/>
              </a:rPr>
              <a:t>Consument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Welk belang heeft de consument?</a:t>
            </a:r>
          </a:p>
          <a:p>
            <a:pPr fontAlgn="t"/>
            <a:r>
              <a:rPr lang="nl-NL" sz="1200" b="1" i="0" kern="1200">
                <a:solidFill>
                  <a:schemeClr val="tx1"/>
                </a:solidFill>
                <a:effectLst/>
                <a:latin typeface="+mn-lt"/>
                <a:ea typeface="+mn-ea"/>
                <a:cs typeface="+mn-cs"/>
              </a:rPr>
              <a:t>Producent</a:t>
            </a:r>
            <a:endParaRPr lang="nl-NL" sz="1200" b="0" i="0" kern="1200">
              <a:solidFill>
                <a:schemeClr val="tx1"/>
              </a:solidFill>
              <a:effectLst/>
              <a:latin typeface="+mn-lt"/>
              <a:ea typeface="+mn-ea"/>
              <a:cs typeface="+mn-cs"/>
            </a:endParaRPr>
          </a:p>
          <a:p>
            <a:pPr lvl="1" fontAlgn="t"/>
            <a:r>
              <a:rPr lang="nl-NL" sz="1200" b="0" i="0" kern="1200">
                <a:solidFill>
                  <a:schemeClr val="tx1"/>
                </a:solidFill>
                <a:effectLst/>
                <a:latin typeface="+mn-lt"/>
                <a:ea typeface="+mn-ea"/>
                <a:cs typeface="+mn-cs"/>
              </a:rPr>
              <a:t>Waarom kiezen de meeste bedrijven voor de korte termijn winst?</a:t>
            </a:r>
          </a:p>
          <a:p>
            <a:pPr marL="457200" marR="0" lvl="1" indent="0" algn="l" defTabSz="914400" rtl="0" eaLnBrk="1" fontAlgn="t" latinLnBrk="0" hangingPunct="1">
              <a:lnSpc>
                <a:spcPct val="100000"/>
              </a:lnSpc>
              <a:spcBef>
                <a:spcPts val="0"/>
              </a:spcBef>
              <a:spcAft>
                <a:spcPts val="0"/>
              </a:spcAft>
              <a:buClrTx/>
              <a:buSzTx/>
              <a:buFontTx/>
              <a:buNone/>
              <a:tabLst/>
              <a:defRPr/>
            </a:pPr>
            <a:r>
              <a:rPr lang="nl-NL" sz="1200" b="0" i="0" kern="1200">
                <a:solidFill>
                  <a:schemeClr val="tx1"/>
                </a:solidFill>
                <a:effectLst/>
                <a:latin typeface="+mn-lt"/>
                <a:ea typeface="+mn-ea"/>
                <a:cs typeface="+mn-cs"/>
              </a:rPr>
              <a:t>Hoe laat Polman in zijn leiderschap iets zien van recht doen of bewaren?</a:t>
            </a:r>
          </a:p>
          <a:p>
            <a:pPr fontAlgn="t"/>
            <a:r>
              <a:rPr lang="nl-NL" sz="1200" b="1" i="0" kern="1200">
                <a:solidFill>
                  <a:schemeClr val="tx1"/>
                </a:solidFill>
                <a:effectLst/>
                <a:latin typeface="+mn-lt"/>
                <a:ea typeface="+mn-ea"/>
                <a:cs typeface="+mn-cs"/>
              </a:rPr>
              <a:t>Overheid</a:t>
            </a:r>
          </a:p>
          <a:p>
            <a:pPr lvl="1" fontAlgn="t"/>
            <a:r>
              <a:rPr lang="nl-NL" sz="1200" b="0" i="0" kern="1200">
                <a:solidFill>
                  <a:schemeClr val="tx1"/>
                </a:solidFill>
                <a:effectLst/>
                <a:latin typeface="+mn-lt"/>
                <a:ea typeface="+mn-ea"/>
                <a:cs typeface="+mn-cs"/>
              </a:rPr>
              <a:t>Wat zou de overheid kunnen doen?</a:t>
            </a:r>
          </a:p>
          <a:p>
            <a:pPr algn="r"/>
            <a:endParaRPr lang="nl-NL"/>
          </a:p>
        </p:txBody>
      </p:sp>
      <p:sp>
        <p:nvSpPr>
          <p:cNvPr id="4" name="Tijdelijke aanduiding voor dianummer 3">
            <a:extLst>
              <a:ext uri="{FF2B5EF4-FFF2-40B4-BE49-F238E27FC236}">
                <a16:creationId xmlns:a16="http://schemas.microsoft.com/office/drawing/2014/main" id="{229D219B-676A-D620-26E9-02F337597E12}"/>
              </a:ext>
            </a:extLst>
          </p:cNvPr>
          <p:cNvSpPr>
            <a:spLocks noGrp="1"/>
          </p:cNvSpPr>
          <p:nvPr>
            <p:ph type="sldNum" sz="quarter" idx="5"/>
          </p:nvPr>
        </p:nvSpPr>
        <p:spPr/>
        <p:txBody>
          <a:bodyPr/>
          <a:lstStyle/>
          <a:p>
            <a:fld id="{FB7E47CE-F616-4D0B-A91A-A9D32D516233}" type="slidenum">
              <a:rPr lang="nl-NL" smtClean="0"/>
              <a:t>9</a:t>
            </a:fld>
            <a:endParaRPr lang="nl-NL"/>
          </a:p>
        </p:txBody>
      </p:sp>
    </p:spTree>
    <p:extLst>
      <p:ext uri="{BB962C8B-B14F-4D97-AF65-F5344CB8AC3E}">
        <p14:creationId xmlns:p14="http://schemas.microsoft.com/office/powerpoint/2010/main" val="50303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558D48-21CA-2B5D-8EB6-F60602D0E960}"/>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4E9E124-51EC-4F39-71C0-01D7B52DE6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12144DE6-AD18-A9E9-115D-B6122DB518B0}"/>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18CB8EC2-4907-7430-49A1-39E6A6FEFD4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0DAEB96-C6F4-953C-0B05-749D78A79F99}"/>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850385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E4A586-B48D-AEA1-89F4-A29C8006729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8A60A3E-81A5-82D5-04A1-27016B3BFE8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862C46CF-A8EA-D31F-D82A-9261526F5F22}"/>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304C9195-BA1A-C7DB-6375-7DF32D890E6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404D4EC-CC58-EA7F-E2A0-21954E0B04C4}"/>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3796263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B05910-83B8-D8E6-C94E-A5E05E0552D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921BBD2E-8366-C009-B8CC-2E7785AB7B0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ACE1FA2-77B4-DBE6-DE2F-4BFB6D29A68E}"/>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7664A769-4934-FF40-9463-E9F72573EAB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1D100DE-F561-93E4-3F02-94B013DEC901}"/>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951302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45516A-220B-B31A-79A5-AFE509442CDD}"/>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BC12AF2-F920-5093-732D-A535E2D304F3}"/>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89AFDAD-968D-140A-58F3-3CAAF00B3D6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961A3BE-3A7A-EB75-7580-8BCC05F3B9BB}"/>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6" name="Tijdelijke aanduiding voor voettekst 5">
            <a:extLst>
              <a:ext uri="{FF2B5EF4-FFF2-40B4-BE49-F238E27FC236}">
                <a16:creationId xmlns:a16="http://schemas.microsoft.com/office/drawing/2014/main" id="{CAF0A32F-C2C2-0AB5-452C-85FB8B5C648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73E0C546-8FF5-FD73-B4FC-9EC1849DC1F8}"/>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3913640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F79D62-0EBD-DD03-E99D-98ED724EB23A}"/>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D1E8844-7CEC-2119-9B54-EC0353D624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CDAD9E35-F581-379A-B98D-8B76D2EDBC3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64D70819-6892-0CBD-F7BF-88268DEC3A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1B9F74D3-E8AF-479B-8E3F-88D2D278FC26}"/>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6F65B28A-7BFE-89B1-4B9C-714F517BB2BC}"/>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8" name="Tijdelijke aanduiding voor voettekst 7">
            <a:extLst>
              <a:ext uri="{FF2B5EF4-FFF2-40B4-BE49-F238E27FC236}">
                <a16:creationId xmlns:a16="http://schemas.microsoft.com/office/drawing/2014/main" id="{EBB630E3-86EA-F313-9D9F-85CB676FC344}"/>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60C08A3-FDCE-94AC-279D-6D7FEC92FE87}"/>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2522043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0B2E69-9DA4-FFD3-6953-8BD0122D606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D4D81D8-3A7D-7AF8-5E04-A5CBBEBABEEF}"/>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4" name="Tijdelijke aanduiding voor voettekst 3">
            <a:extLst>
              <a:ext uri="{FF2B5EF4-FFF2-40B4-BE49-F238E27FC236}">
                <a16:creationId xmlns:a16="http://schemas.microsoft.com/office/drawing/2014/main" id="{28D8DC15-9C1E-AFBB-1432-8D793F5608DA}"/>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304B978-F4CE-E90C-0E94-994C42F11C34}"/>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18981201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3545F18-2752-8627-9BD2-CE6C357049EA}"/>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3" name="Tijdelijke aanduiding voor voettekst 2">
            <a:extLst>
              <a:ext uri="{FF2B5EF4-FFF2-40B4-BE49-F238E27FC236}">
                <a16:creationId xmlns:a16="http://schemas.microsoft.com/office/drawing/2014/main" id="{B5B31A60-BB56-EA83-C7D4-FD2E9990A66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1F5C20C5-A004-EA54-6DA9-2D26CB0AFE3D}"/>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2603060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1918D6-E617-2056-23A6-6C388ED8A48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60FA65E4-2B71-A189-8CA7-91A0948360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9A773A34-10DC-7CAE-D5A4-FFD679E9E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C6CDA6AC-85F9-C279-DA4F-2FCCD48772D0}"/>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6" name="Tijdelijke aanduiding voor voettekst 5">
            <a:extLst>
              <a:ext uri="{FF2B5EF4-FFF2-40B4-BE49-F238E27FC236}">
                <a16:creationId xmlns:a16="http://schemas.microsoft.com/office/drawing/2014/main" id="{DDB25073-507B-AC4E-CDE9-3F4B03D5DB9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EEB1DAC-CF23-BD98-A180-29498D346B8B}"/>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1577077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FCDCE2-0E93-22F9-A487-8578846D02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8E5663D-7AAC-309B-CFD2-CE10EC3251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C28B237-6EE8-FFF7-9F83-6D3D00FA4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1CC0C2BD-4F57-CE0A-1756-16C3C5CEDD59}"/>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6" name="Tijdelijke aanduiding voor voettekst 5">
            <a:extLst>
              <a:ext uri="{FF2B5EF4-FFF2-40B4-BE49-F238E27FC236}">
                <a16:creationId xmlns:a16="http://schemas.microsoft.com/office/drawing/2014/main" id="{8EA2E103-096F-8F11-360F-941DC4B89AF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FB5D065-4EBA-BF72-507F-3B131CF249EA}"/>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3321389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45C77E-7BF4-5054-0F3F-3D2C4BE1A923}"/>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ABCD86DF-DCC7-A054-5A8D-3C80EFA7721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0CCF694-3E4D-F2C2-27F0-AD546A7DD970}"/>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EA77DC96-BCBC-CF6A-D294-267265EC4BD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F5365C3-E356-5545-8D5A-6E18FCF00414}"/>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26582846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10E6CC4-D154-E202-5727-9DA0BF255FB5}"/>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9F29BEDF-6C9D-BDA4-738A-41DB8FECF571}"/>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0C20915-A1F6-004A-9A3F-2189B2637CC5}"/>
              </a:ext>
            </a:extLst>
          </p:cNvPr>
          <p:cNvSpPr>
            <a:spLocks noGrp="1"/>
          </p:cNvSpPr>
          <p:nvPr>
            <p:ph type="dt" sz="half" idx="10"/>
          </p:nvPr>
        </p:nvSpPr>
        <p:spPr/>
        <p:txBody>
          <a:body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AB209F08-831D-58AF-603C-1C4A7377042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D4B53F1-D9B6-1AD4-A9FD-D33E688AF40A}"/>
              </a:ext>
            </a:extLst>
          </p:cNvPr>
          <p:cNvSpPr>
            <a:spLocks noGrp="1"/>
          </p:cNvSpPr>
          <p:nvPr>
            <p:ph type="sldNum" sz="quarter" idx="12"/>
          </p:nvPr>
        </p:nvSpPr>
        <p:spPr/>
        <p:txBody>
          <a:bodyPr/>
          <a:lstStyle/>
          <a:p>
            <a:fld id="{E93B6F94-2A75-43F1-B2C3-859031779FCA}" type="slidenum">
              <a:rPr lang="nl-NL" smtClean="0"/>
              <a:t>‹nr.›</a:t>
            </a:fld>
            <a:endParaRPr lang="nl-NL"/>
          </a:p>
        </p:txBody>
      </p:sp>
    </p:spTree>
    <p:extLst>
      <p:ext uri="{BB962C8B-B14F-4D97-AF65-F5344CB8AC3E}">
        <p14:creationId xmlns:p14="http://schemas.microsoft.com/office/powerpoint/2010/main" val="4148001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100B1B8-1760-6DC1-264F-26920BDE3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20AEBB2F-0122-C6F2-171A-CC5EE0EC9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48D0EA0-905C-FE3B-4A81-E929223D5D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528CEC5-F4D5-4B1D-8859-544967956BE5}" type="datetimeFigureOut">
              <a:rPr lang="nl-NL" smtClean="0"/>
              <a:t>25-8-2026</a:t>
            </a:fld>
            <a:endParaRPr lang="nl-NL"/>
          </a:p>
        </p:txBody>
      </p:sp>
      <p:sp>
        <p:nvSpPr>
          <p:cNvPr id="5" name="Tijdelijke aanduiding voor voettekst 4">
            <a:extLst>
              <a:ext uri="{FF2B5EF4-FFF2-40B4-BE49-F238E27FC236}">
                <a16:creationId xmlns:a16="http://schemas.microsoft.com/office/drawing/2014/main" id="{CBA4BF45-25B6-430E-E2A7-6EE5B46140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D720C276-1A08-C465-7A5B-51B6F31805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3B6F94-2A75-43F1-B2C3-859031779FCA}" type="slidenum">
              <a:rPr lang="nl-NL" smtClean="0"/>
              <a:t>‹nr.›</a:t>
            </a:fld>
            <a:endParaRPr lang="nl-NL"/>
          </a:p>
        </p:txBody>
      </p:sp>
    </p:spTree>
    <p:extLst>
      <p:ext uri="{BB962C8B-B14F-4D97-AF65-F5344CB8AC3E}">
        <p14:creationId xmlns:p14="http://schemas.microsoft.com/office/powerpoint/2010/main" val="35944549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B4975AB-EF3A-4D4E-CB85-58D564D10A12}"/>
              </a:ext>
            </a:extLst>
          </p:cNvPr>
          <p:cNvSpPr>
            <a:spLocks noGrp="1"/>
          </p:cNvSpPr>
          <p:nvPr>
            <p:ph type="ctrTitle"/>
          </p:nvPr>
        </p:nvSpPr>
        <p:spPr/>
        <p:txBody>
          <a:bodyPr/>
          <a:lstStyle/>
          <a:p>
            <a:r>
              <a:rPr lang="nl-NL">
                <a:latin typeface="Verdana"/>
                <a:ea typeface="Verdana"/>
              </a:rPr>
              <a:t>Samen duurzaam</a:t>
            </a:r>
          </a:p>
        </p:txBody>
      </p:sp>
    </p:spTree>
    <p:extLst>
      <p:ext uri="{BB962C8B-B14F-4D97-AF65-F5344CB8AC3E}">
        <p14:creationId xmlns:p14="http://schemas.microsoft.com/office/powerpoint/2010/main" val="2151532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EECE3-1970-035D-6834-904CF81D96C1}"/>
              </a:ext>
            </a:extLst>
          </p:cNvPr>
          <p:cNvSpPr>
            <a:spLocks noGrp="1"/>
          </p:cNvSpPr>
          <p:nvPr>
            <p:ph type="title"/>
          </p:nvPr>
        </p:nvSpPr>
        <p:spPr/>
        <p:txBody>
          <a:bodyPr/>
          <a:lstStyle/>
          <a:p>
            <a:r>
              <a:rPr lang="nl-NL">
                <a:latin typeface="Verdana"/>
                <a:ea typeface="Verdana"/>
              </a:rPr>
              <a:t>Leerdoelen</a:t>
            </a:r>
          </a:p>
        </p:txBody>
      </p:sp>
      <p:sp>
        <p:nvSpPr>
          <p:cNvPr id="3" name="Tijdelijke aanduiding voor inhoud 2">
            <a:extLst>
              <a:ext uri="{FF2B5EF4-FFF2-40B4-BE49-F238E27FC236}">
                <a16:creationId xmlns:a16="http://schemas.microsoft.com/office/drawing/2014/main" id="{01E3755E-CDDE-9AAA-472E-EC4999FEAE25}"/>
              </a:ext>
            </a:extLst>
          </p:cNvPr>
          <p:cNvSpPr>
            <a:spLocks noGrp="1"/>
          </p:cNvSpPr>
          <p:nvPr>
            <p:ph idx="1"/>
          </p:nvPr>
        </p:nvSpPr>
        <p:spPr/>
        <p:txBody>
          <a:bodyPr>
            <a:normAutofit fontScale="62500" lnSpcReduction="20000"/>
          </a:bodyPr>
          <a:lstStyle/>
          <a:p>
            <a:pPr marL="0" indent="0">
              <a:buNone/>
            </a:pPr>
            <a:r>
              <a:rPr lang="nl-NL" b="1">
                <a:latin typeface="Verdana"/>
                <a:ea typeface="Verdana"/>
              </a:rPr>
              <a:t>Kennis: </a:t>
            </a:r>
          </a:p>
          <a:p>
            <a:r>
              <a:rPr lang="nl-NL">
                <a:latin typeface="Verdana"/>
                <a:ea typeface="Verdana"/>
              </a:rPr>
              <a:t>Ik kan uitleggen wat duurzaamheid is</a:t>
            </a:r>
          </a:p>
          <a:p>
            <a:r>
              <a:rPr lang="nl-NL">
                <a:latin typeface="Verdana"/>
                <a:ea typeface="Verdana"/>
              </a:rPr>
              <a:t>Ik ken de keurmerken en de doelen ervan</a:t>
            </a:r>
          </a:p>
          <a:p>
            <a:r>
              <a:rPr lang="nl-NL">
                <a:latin typeface="Verdana"/>
                <a:ea typeface="Verdana"/>
              </a:rPr>
              <a:t>Ik weet het doel van de </a:t>
            </a:r>
            <a:r>
              <a:rPr lang="nl-NL" err="1">
                <a:latin typeface="Verdana"/>
                <a:ea typeface="Verdana"/>
              </a:rPr>
              <a:t>EcoDesign</a:t>
            </a:r>
            <a:r>
              <a:rPr lang="nl-NL">
                <a:latin typeface="Verdana"/>
                <a:ea typeface="Verdana"/>
              </a:rPr>
              <a:t>-richtlijn</a:t>
            </a:r>
          </a:p>
          <a:p>
            <a:pPr marL="0" indent="0">
              <a:buNone/>
            </a:pPr>
            <a:endParaRPr lang="nl-NL" b="1">
              <a:latin typeface="Verdana"/>
              <a:ea typeface="Verdana"/>
            </a:endParaRPr>
          </a:p>
          <a:p>
            <a:pPr marL="0" indent="0">
              <a:buNone/>
            </a:pPr>
            <a:r>
              <a:rPr lang="nl-NL" b="1">
                <a:latin typeface="Verdana"/>
                <a:ea typeface="Verdana"/>
              </a:rPr>
              <a:t>Inzicht: </a:t>
            </a:r>
          </a:p>
          <a:p>
            <a:pPr marL="0" indent="0">
              <a:buNone/>
            </a:pPr>
            <a:r>
              <a:rPr lang="nl-NL">
                <a:latin typeface="Verdana"/>
                <a:ea typeface="Verdana"/>
              </a:rPr>
              <a:t>Rollen duurzame keuze:</a:t>
            </a:r>
          </a:p>
          <a:p>
            <a:pPr lvl="1"/>
            <a:r>
              <a:rPr lang="nl-NL">
                <a:latin typeface="Verdana"/>
                <a:ea typeface="Verdana"/>
              </a:rPr>
              <a:t>Consument: Koop ik goedkoop of rechtvaardig?</a:t>
            </a:r>
          </a:p>
          <a:p>
            <a:pPr lvl="1"/>
            <a:r>
              <a:rPr lang="nl-NL">
                <a:latin typeface="Verdana"/>
                <a:ea typeface="Verdana"/>
              </a:rPr>
              <a:t>Producent: Investeer ik in duurzaamheid of korte termijn winst?</a:t>
            </a:r>
          </a:p>
          <a:p>
            <a:pPr lvl="1"/>
            <a:r>
              <a:rPr lang="nl-NL">
                <a:latin typeface="Verdana"/>
                <a:ea typeface="Verdana"/>
              </a:rPr>
              <a:t>Overheid : Stel ik strengere regels is ook als producten daardoor duurder worden? </a:t>
            </a:r>
            <a:endParaRPr lang="nl-NL" b="1">
              <a:latin typeface="Verdana"/>
              <a:ea typeface="Verdana"/>
            </a:endParaRPr>
          </a:p>
          <a:p>
            <a:pPr marL="0" indent="0">
              <a:buNone/>
            </a:pPr>
            <a:endParaRPr lang="nl-NL" b="1">
              <a:latin typeface="Verdana"/>
              <a:ea typeface="Verdana"/>
            </a:endParaRPr>
          </a:p>
          <a:p>
            <a:pPr marL="0" indent="0">
              <a:buNone/>
            </a:pPr>
            <a:r>
              <a:rPr lang="nl-NL" b="1">
                <a:latin typeface="Verdana"/>
                <a:ea typeface="Verdana"/>
              </a:rPr>
              <a:t>Vorming:</a:t>
            </a:r>
          </a:p>
          <a:p>
            <a:r>
              <a:rPr lang="nl-NL">
                <a:latin typeface="Verdana"/>
                <a:ea typeface="Verdana"/>
              </a:rPr>
              <a:t>Ik kan reflecteren op het begrip rentmeesterschap</a:t>
            </a:r>
          </a:p>
          <a:p>
            <a:r>
              <a:rPr lang="nl-NL">
                <a:latin typeface="Verdana"/>
                <a:ea typeface="Verdana"/>
              </a:rPr>
              <a:t>Ik kan reflecteren op mijn eigen verantwoordelijkheid </a:t>
            </a:r>
          </a:p>
        </p:txBody>
      </p:sp>
    </p:spTree>
    <p:extLst>
      <p:ext uri="{BB962C8B-B14F-4D97-AF65-F5344CB8AC3E}">
        <p14:creationId xmlns:p14="http://schemas.microsoft.com/office/powerpoint/2010/main" val="3545184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768DA-7967-1D1B-95BE-40514B0EDF9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678B168-6CF7-58D4-7002-FC6F3C19C0A2}"/>
              </a:ext>
            </a:extLst>
          </p:cNvPr>
          <p:cNvSpPr>
            <a:spLocks noGrp="1"/>
          </p:cNvSpPr>
          <p:nvPr>
            <p:ph type="title"/>
          </p:nvPr>
        </p:nvSpPr>
        <p:spPr/>
        <p:txBody>
          <a:bodyPr/>
          <a:lstStyle/>
          <a:p>
            <a:r>
              <a:rPr lang="nl-NL">
                <a:latin typeface="Verdana"/>
                <a:ea typeface="Verdana"/>
              </a:rPr>
              <a:t>Les 2 samen duurzaam | Rol producent</a:t>
            </a:r>
          </a:p>
        </p:txBody>
      </p:sp>
      <p:sp>
        <p:nvSpPr>
          <p:cNvPr id="3" name="Tijdelijke aanduiding voor inhoud 2">
            <a:extLst>
              <a:ext uri="{FF2B5EF4-FFF2-40B4-BE49-F238E27FC236}">
                <a16:creationId xmlns:a16="http://schemas.microsoft.com/office/drawing/2014/main" id="{4EF50743-B707-9F55-6D75-F6B8F3ED4436}"/>
              </a:ext>
            </a:extLst>
          </p:cNvPr>
          <p:cNvSpPr>
            <a:spLocks noGrp="1"/>
          </p:cNvSpPr>
          <p:nvPr>
            <p:ph idx="1"/>
          </p:nvPr>
        </p:nvSpPr>
        <p:spPr/>
        <p:txBody>
          <a:bodyPr/>
          <a:lstStyle/>
          <a:p>
            <a:r>
              <a:rPr lang="nl-NL">
                <a:latin typeface="Verdana"/>
                <a:ea typeface="Verdana"/>
              </a:rPr>
              <a:t>Terugblik vorige les</a:t>
            </a:r>
          </a:p>
          <a:p>
            <a:r>
              <a:rPr lang="nl-NL">
                <a:latin typeface="Verdana"/>
                <a:ea typeface="Verdana"/>
              </a:rPr>
              <a:t>Introductie kringloopwinkel</a:t>
            </a:r>
          </a:p>
          <a:p>
            <a:r>
              <a:rPr lang="nl-NL">
                <a:latin typeface="Verdana"/>
                <a:ea typeface="Verdana"/>
              </a:rPr>
              <a:t>Rol producent | investeren in duurzaamheid of korte termijn winst</a:t>
            </a:r>
          </a:p>
          <a:p>
            <a:r>
              <a:rPr lang="nl-NL">
                <a:latin typeface="Verdana"/>
                <a:ea typeface="Verdana"/>
              </a:rPr>
              <a:t>Opdracht</a:t>
            </a:r>
          </a:p>
          <a:p>
            <a:r>
              <a:rPr lang="nl-NL">
                <a:latin typeface="Verdana"/>
                <a:ea typeface="Verdana"/>
              </a:rPr>
              <a:t>Reflectie</a:t>
            </a:r>
          </a:p>
        </p:txBody>
      </p:sp>
    </p:spTree>
    <p:extLst>
      <p:ext uri="{BB962C8B-B14F-4D97-AF65-F5344CB8AC3E}">
        <p14:creationId xmlns:p14="http://schemas.microsoft.com/office/powerpoint/2010/main" val="382509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F281E7-6789-3F16-CC16-F6971C47B1ED}"/>
              </a:ext>
            </a:extLst>
          </p:cNvPr>
          <p:cNvSpPr>
            <a:spLocks noGrp="1"/>
          </p:cNvSpPr>
          <p:nvPr>
            <p:ph type="title"/>
          </p:nvPr>
        </p:nvSpPr>
        <p:spPr/>
        <p:txBody>
          <a:bodyPr/>
          <a:lstStyle/>
          <a:p>
            <a:r>
              <a:rPr lang="nl-NL">
                <a:latin typeface="Verdana"/>
                <a:ea typeface="Verdana"/>
              </a:rPr>
              <a:t>Kringloopwinkel | Duurzaam ondernemen</a:t>
            </a:r>
          </a:p>
        </p:txBody>
      </p:sp>
      <p:sp>
        <p:nvSpPr>
          <p:cNvPr id="3" name="Tijdelijke aanduiding voor inhoud 2">
            <a:extLst>
              <a:ext uri="{FF2B5EF4-FFF2-40B4-BE49-F238E27FC236}">
                <a16:creationId xmlns:a16="http://schemas.microsoft.com/office/drawing/2014/main" id="{3AF13BE1-8B30-9A6C-7CCF-1213457383BD}"/>
              </a:ext>
            </a:extLst>
          </p:cNvPr>
          <p:cNvSpPr>
            <a:spLocks noGrp="1"/>
          </p:cNvSpPr>
          <p:nvPr>
            <p:ph idx="1"/>
          </p:nvPr>
        </p:nvSpPr>
        <p:spPr/>
        <p:txBody>
          <a:bodyPr/>
          <a:lstStyle/>
          <a:p>
            <a:r>
              <a:rPr lang="nl-NL">
                <a:latin typeface="Verdana"/>
                <a:ea typeface="Verdana"/>
              </a:rPr>
              <a:t>Producten worden hergebruikt (</a:t>
            </a:r>
            <a:r>
              <a:rPr lang="nl-NL" err="1">
                <a:latin typeface="Verdana"/>
                <a:ea typeface="Verdana"/>
              </a:rPr>
              <a:t>planet</a:t>
            </a:r>
            <a:r>
              <a:rPr lang="nl-NL">
                <a:latin typeface="Verdana"/>
                <a:ea typeface="Verdana"/>
              </a:rPr>
              <a:t>)</a:t>
            </a:r>
          </a:p>
          <a:p>
            <a:r>
              <a:rPr lang="nl-NL">
                <a:latin typeface="Verdana"/>
                <a:ea typeface="Verdana"/>
              </a:rPr>
              <a:t>Opbrengst gaat vaak naar een goed doel (</a:t>
            </a:r>
            <a:r>
              <a:rPr lang="nl-NL" err="1">
                <a:latin typeface="Verdana"/>
                <a:ea typeface="Verdana"/>
              </a:rPr>
              <a:t>profit</a:t>
            </a:r>
            <a:r>
              <a:rPr lang="nl-NL">
                <a:latin typeface="Verdana"/>
                <a:ea typeface="Verdana"/>
              </a:rPr>
              <a:t>)</a:t>
            </a:r>
          </a:p>
          <a:p>
            <a:r>
              <a:rPr lang="nl-NL">
                <a:latin typeface="Verdana"/>
                <a:ea typeface="Verdana"/>
              </a:rPr>
              <a:t>Vrijwilligerswerk en helpt mensen met afstand tot de arbeidsmarkt (</a:t>
            </a:r>
            <a:r>
              <a:rPr lang="nl-NL" err="1">
                <a:latin typeface="Verdana"/>
                <a:ea typeface="Verdana"/>
              </a:rPr>
              <a:t>people</a:t>
            </a:r>
            <a:r>
              <a:rPr lang="nl-NL">
                <a:latin typeface="Verdana"/>
                <a:ea typeface="Verdana"/>
              </a:rPr>
              <a:t>)</a:t>
            </a:r>
          </a:p>
        </p:txBody>
      </p:sp>
    </p:spTree>
    <p:extLst>
      <p:ext uri="{BB962C8B-B14F-4D97-AF65-F5344CB8AC3E}">
        <p14:creationId xmlns:p14="http://schemas.microsoft.com/office/powerpoint/2010/main" val="1634773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7" name="Rectangle 4107">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irculaire economie - Wagro">
            <a:extLst>
              <a:ext uri="{FF2B5EF4-FFF2-40B4-BE49-F238E27FC236}">
                <a16:creationId xmlns:a16="http://schemas.microsoft.com/office/drawing/2014/main" id="{38DAC3AD-6CB3-BF9B-F868-BD080F12ED0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b="1334"/>
          <a:stretch>
            <a:fillRect/>
          </a:stretch>
        </p:blipFill>
        <p:spPr bwMode="auto">
          <a:xfrm>
            <a:off x="643467" y="830720"/>
            <a:ext cx="9240039" cy="5196561"/>
          </a:xfrm>
          <a:prstGeom prst="rect">
            <a:avLst/>
          </a:prstGeom>
          <a:noFill/>
          <a:extLst>
            <a:ext uri="{909E8E84-426E-40DD-AFC4-6F175D3DCCD1}">
              <a14:hiddenFill xmlns:a14="http://schemas.microsoft.com/office/drawing/2010/main">
                <a:solidFill>
                  <a:srgbClr val="FFFFFF"/>
                </a:solidFill>
              </a14:hiddenFill>
            </a:ext>
          </a:extLst>
        </p:spPr>
      </p:pic>
      <p:sp>
        <p:nvSpPr>
          <p:cNvPr id="4118" name="Freeform: Shape 410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Tree>
    <p:extLst>
      <p:ext uri="{BB962C8B-B14F-4D97-AF65-F5344CB8AC3E}">
        <p14:creationId xmlns:p14="http://schemas.microsoft.com/office/powerpoint/2010/main" val="615810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men voor de SDG’s-vlag (PNG)">
            <a:extLst>
              <a:ext uri="{FF2B5EF4-FFF2-40B4-BE49-F238E27FC236}">
                <a16:creationId xmlns:a16="http://schemas.microsoft.com/office/drawing/2014/main" id="{8F318BB8-08A9-ED93-E6B0-2BF5C886BD2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22125" y="0"/>
            <a:ext cx="10287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065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CEADEE-D585-9215-CE62-079AC4427C10}"/>
              </a:ext>
            </a:extLst>
          </p:cNvPr>
          <p:cNvSpPr>
            <a:spLocks noGrp="1"/>
          </p:cNvSpPr>
          <p:nvPr>
            <p:ph type="title"/>
          </p:nvPr>
        </p:nvSpPr>
        <p:spPr/>
        <p:txBody>
          <a:bodyPr>
            <a:normAutofit/>
          </a:bodyPr>
          <a:lstStyle/>
          <a:p>
            <a:r>
              <a:rPr lang="nl-NL" sz="4000">
                <a:latin typeface="Verdana"/>
                <a:ea typeface="Verdana"/>
              </a:rPr>
              <a:t>Verhaal Polman</a:t>
            </a:r>
          </a:p>
        </p:txBody>
      </p:sp>
      <p:sp>
        <p:nvSpPr>
          <p:cNvPr id="4" name="Tijdelijke aanduiding voor inhoud 3">
            <a:extLst>
              <a:ext uri="{FF2B5EF4-FFF2-40B4-BE49-F238E27FC236}">
                <a16:creationId xmlns:a16="http://schemas.microsoft.com/office/drawing/2014/main" id="{B9D3A8DF-C3A7-E23C-E5EA-2FBED7B42074}"/>
              </a:ext>
            </a:extLst>
          </p:cNvPr>
          <p:cNvSpPr>
            <a:spLocks noGrp="1"/>
          </p:cNvSpPr>
          <p:nvPr>
            <p:ph sz="half" idx="1"/>
          </p:nvPr>
        </p:nvSpPr>
        <p:spPr/>
        <p:txBody>
          <a:bodyPr vert="horz" lIns="91440" tIns="45720" rIns="91440" bIns="45720" rtlCol="0" anchor="t">
            <a:noAutofit/>
          </a:bodyPr>
          <a:lstStyle/>
          <a:p>
            <a:r>
              <a:rPr lang="nl-NL" sz="2400">
                <a:latin typeface="Verdana"/>
                <a:ea typeface="Verdana"/>
              </a:rPr>
              <a:t>Topman Unilever 2009-2018</a:t>
            </a:r>
          </a:p>
          <a:p>
            <a:r>
              <a:rPr lang="nl-NL" sz="2400">
                <a:latin typeface="Verdana"/>
                <a:ea typeface="Verdana"/>
              </a:rPr>
              <a:t>Poging om een enorm bedrijf duurzamer te maken (SDG)</a:t>
            </a:r>
          </a:p>
          <a:p>
            <a:r>
              <a:rPr lang="nl-NL" sz="2400">
                <a:latin typeface="Verdana"/>
                <a:ea typeface="Verdana"/>
              </a:rPr>
              <a:t>Boek Netto positief: </a:t>
            </a:r>
            <a:r>
              <a:rPr lang="nl-NL" sz="2400" i="1">
                <a:latin typeface="Verdana"/>
                <a:ea typeface="Verdana"/>
              </a:rPr>
              <a:t>‘“Een producent moet niet alleen minder schade veroorzaken, maar actief bijdragen aan herstel van mens en planeet. Netto positief is de ambitie om de wereld beter achter te laten dan je haar aantreft.”’</a:t>
            </a:r>
          </a:p>
        </p:txBody>
      </p:sp>
      <p:pic>
        <p:nvPicPr>
          <p:cNvPr id="7176" name="Picture 8" descr="Paul Polman - keynote speaker - Global Speakers Bureau">
            <a:extLst>
              <a:ext uri="{FF2B5EF4-FFF2-40B4-BE49-F238E27FC236}">
                <a16:creationId xmlns:a16="http://schemas.microsoft.com/office/drawing/2014/main" id="{CF069ED9-8833-CE70-7C9C-7FC6143AF5BF}"/>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87331" y="1825625"/>
            <a:ext cx="4351338" cy="4351338"/>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9283DCE5-AC8A-7D0E-81F2-1873B98F8A69}"/>
              </a:ext>
            </a:extLst>
          </p:cNvPr>
          <p:cNvPicPr>
            <a:picLocks noChangeAspect="1"/>
          </p:cNvPicPr>
          <p:nvPr/>
        </p:nvPicPr>
        <p:blipFill>
          <a:blip r:embed="rId3"/>
          <a:stretch>
            <a:fillRect/>
          </a:stretch>
        </p:blipFill>
        <p:spPr>
          <a:xfrm>
            <a:off x="5989320" y="509391"/>
            <a:ext cx="1513337" cy="23625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40600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EBA4AE-40B1-97B5-5C6A-67E2571A2998}"/>
              </a:ext>
            </a:extLst>
          </p:cNvPr>
          <p:cNvSpPr>
            <a:spLocks noGrp="1"/>
          </p:cNvSpPr>
          <p:nvPr>
            <p:ph type="title"/>
          </p:nvPr>
        </p:nvSpPr>
        <p:spPr/>
        <p:txBody>
          <a:bodyPr>
            <a:normAutofit/>
          </a:bodyPr>
          <a:lstStyle/>
          <a:p>
            <a:r>
              <a:rPr lang="nl-NL" sz="3600">
                <a:latin typeface="Verdana"/>
                <a:ea typeface="Verdana"/>
              </a:rPr>
              <a:t>Opdracht: Producent met SDG  </a:t>
            </a:r>
          </a:p>
        </p:txBody>
      </p:sp>
      <p:sp>
        <p:nvSpPr>
          <p:cNvPr id="3" name="Tijdelijke aanduiding voor inhoud 2">
            <a:extLst>
              <a:ext uri="{FF2B5EF4-FFF2-40B4-BE49-F238E27FC236}">
                <a16:creationId xmlns:a16="http://schemas.microsoft.com/office/drawing/2014/main" id="{78774AEE-F118-65AE-5DF8-63836CC4F23B}"/>
              </a:ext>
            </a:extLst>
          </p:cNvPr>
          <p:cNvSpPr>
            <a:spLocks noGrp="1"/>
          </p:cNvSpPr>
          <p:nvPr>
            <p:ph idx="1"/>
          </p:nvPr>
        </p:nvSpPr>
        <p:spPr/>
        <p:txBody>
          <a:bodyPr>
            <a:noAutofit/>
          </a:bodyPr>
          <a:lstStyle/>
          <a:p>
            <a:pPr marL="0" indent="0">
              <a:buNone/>
            </a:pPr>
            <a:r>
              <a:rPr lang="nl-NL" sz="2000">
                <a:latin typeface="Verdana"/>
                <a:ea typeface="Verdana"/>
              </a:rPr>
              <a:t>Jij bent producent. Kies een SDG en maak jouw productieketen duurzamer.</a:t>
            </a:r>
          </a:p>
          <a:p>
            <a:pPr marL="514350" indent="-514350">
              <a:buFont typeface="+mj-lt"/>
              <a:buAutoNum type="arabicPeriod"/>
            </a:pPr>
            <a:r>
              <a:rPr lang="nl-NL" sz="2000">
                <a:latin typeface="Verdana"/>
                <a:ea typeface="Verdana"/>
              </a:rPr>
              <a:t>Kies een SDG: 8, 12, 13 of 15.</a:t>
            </a:r>
          </a:p>
          <a:p>
            <a:pPr marL="514350" indent="-514350">
              <a:buFont typeface="+mj-lt"/>
              <a:buAutoNum type="arabicPeriod"/>
            </a:pPr>
            <a:r>
              <a:rPr lang="nl-NL" sz="2000">
                <a:latin typeface="Verdana"/>
                <a:ea typeface="Verdana"/>
              </a:rPr>
              <a:t>Onderzoek: Waar gaat het mis in jouw keten (milieu/arbeid/afval)?</a:t>
            </a:r>
          </a:p>
          <a:p>
            <a:pPr marL="514350" indent="-514350">
              <a:buFont typeface="+mj-lt"/>
              <a:buAutoNum type="arabicPeriod"/>
            </a:pPr>
            <a:r>
              <a:rPr lang="nl-NL" sz="2000">
                <a:latin typeface="Verdana"/>
                <a:ea typeface="Verdana"/>
              </a:rPr>
              <a:t>Verbeter: Bedenk 3 duurzame maatregelen die passen bij jouw SDG.</a:t>
            </a:r>
          </a:p>
          <a:p>
            <a:pPr marL="514350" indent="-514350">
              <a:buFont typeface="+mj-lt"/>
              <a:buAutoNum type="arabicPeriod"/>
            </a:pPr>
            <a:r>
              <a:rPr lang="nl-NL" sz="2000">
                <a:latin typeface="Verdana"/>
                <a:ea typeface="Verdana"/>
              </a:rPr>
              <a:t>Afweging: Wat kost het? Wat levert het op?</a:t>
            </a:r>
          </a:p>
          <a:p>
            <a:pPr marL="514350" indent="-514350">
              <a:buFont typeface="+mj-lt"/>
              <a:buAutoNum type="arabicPeriod"/>
            </a:pPr>
            <a:r>
              <a:rPr lang="nl-NL" sz="2000">
                <a:latin typeface="Verdana"/>
                <a:ea typeface="Verdana"/>
              </a:rPr>
              <a:t>Keurmerk: Welk keurmerk past bij jouw keuzes?</a:t>
            </a:r>
          </a:p>
          <a:p>
            <a:pPr marL="514350" indent="-514350">
              <a:buFont typeface="+mj-lt"/>
              <a:buAutoNum type="arabicPeriod"/>
            </a:pPr>
            <a:r>
              <a:rPr lang="nl-NL" sz="2000">
                <a:latin typeface="Verdana"/>
                <a:ea typeface="Verdana"/>
              </a:rPr>
              <a:t>Presenteer: Pitch jouw duurzame producentenplan in 2 minuten.</a:t>
            </a:r>
          </a:p>
        </p:txBody>
      </p:sp>
    </p:spTree>
    <p:extLst>
      <p:ext uri="{BB962C8B-B14F-4D97-AF65-F5344CB8AC3E}">
        <p14:creationId xmlns:p14="http://schemas.microsoft.com/office/powerpoint/2010/main" val="4291457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DA35B-36AA-AC41-BCC7-55539AD1B63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2C0C5E-0408-0CF8-E997-79C34977029E}"/>
              </a:ext>
            </a:extLst>
          </p:cNvPr>
          <p:cNvSpPr>
            <a:spLocks noGrp="1"/>
          </p:cNvSpPr>
          <p:nvPr>
            <p:ph type="title"/>
          </p:nvPr>
        </p:nvSpPr>
        <p:spPr/>
        <p:txBody>
          <a:bodyPr>
            <a:normAutofit/>
          </a:bodyPr>
          <a:lstStyle/>
          <a:p>
            <a:r>
              <a:rPr lang="nl-NL" sz="4000">
                <a:latin typeface="Verdana"/>
                <a:ea typeface="Verdana"/>
              </a:rPr>
              <a:t>Reflectie</a:t>
            </a:r>
          </a:p>
        </p:txBody>
      </p:sp>
      <p:sp>
        <p:nvSpPr>
          <p:cNvPr id="3" name="Tijdelijke aanduiding voor inhoud 2">
            <a:extLst>
              <a:ext uri="{FF2B5EF4-FFF2-40B4-BE49-F238E27FC236}">
                <a16:creationId xmlns:a16="http://schemas.microsoft.com/office/drawing/2014/main" id="{DF2DB467-B0A0-D701-E394-D357D4FBDCD6}"/>
              </a:ext>
            </a:extLst>
          </p:cNvPr>
          <p:cNvSpPr>
            <a:spLocks noGrp="1"/>
          </p:cNvSpPr>
          <p:nvPr>
            <p:ph idx="1"/>
          </p:nvPr>
        </p:nvSpPr>
        <p:spPr/>
        <p:txBody>
          <a:bodyPr>
            <a:normAutofit/>
          </a:bodyPr>
          <a:lstStyle/>
          <a:p>
            <a:r>
              <a:rPr lang="nl-NL" sz="2400">
                <a:latin typeface="Verdana"/>
                <a:ea typeface="Verdana"/>
              </a:rPr>
              <a:t>Wat verbaast jou het meest aan hoe producenten omgaan met duurzaamheid?</a:t>
            </a:r>
          </a:p>
          <a:p>
            <a:r>
              <a:rPr lang="nl-NL" sz="2400">
                <a:latin typeface="Verdana"/>
                <a:ea typeface="Verdana"/>
              </a:rPr>
              <a:t>Welke SDG sluit volgens jou het beste aan bij het Bijbelse opdracht tot rentmeesterschap — en waarom?</a:t>
            </a:r>
          </a:p>
          <a:p>
            <a:r>
              <a:rPr lang="nl-NL" sz="2400">
                <a:latin typeface="Verdana"/>
                <a:ea typeface="Verdana"/>
              </a:rPr>
              <a:t>Wat heb je ontdekt over de impact van jouw product op mens en milieu dat je nog niet wist?</a:t>
            </a:r>
          </a:p>
          <a:p>
            <a:r>
              <a:rPr lang="nl-NL" sz="2400">
                <a:latin typeface="Verdana"/>
                <a:ea typeface="Verdana"/>
              </a:rPr>
              <a:t>Wanneer is een producent volgens jou écht duurzaam en niet alleen bezig met greenwashing?</a:t>
            </a:r>
          </a:p>
        </p:txBody>
      </p:sp>
    </p:spTree>
    <p:extLst>
      <p:ext uri="{BB962C8B-B14F-4D97-AF65-F5344CB8AC3E}">
        <p14:creationId xmlns:p14="http://schemas.microsoft.com/office/powerpoint/2010/main" val="117352012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1E65A9-67CC-4BD2-A6B3-965EACB588BE}">
  <ds:schemaRefs>
    <ds:schemaRef ds:uri="37ea4e3e-e144-45a8-938e-e5b953a43d91"/>
    <ds:schemaRef ds:uri="86409d89-0a11-4ae9-9f45-f3b4ef54eee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BE5BC86-6D5B-4471-9325-51083EBB6601}">
  <ds:schemaRefs>
    <ds:schemaRef ds:uri="http://schemas.microsoft.com/sharepoint/v3/contenttype/forms"/>
  </ds:schemaRefs>
</ds:datastoreItem>
</file>

<file path=customXml/itemProps3.xml><?xml version="1.0" encoding="utf-8"?>
<ds:datastoreItem xmlns:ds="http://schemas.openxmlformats.org/officeDocument/2006/customXml" ds:itemID="{83807FE7-2CDA-4E2D-A0B1-A498FE8A4DC7}">
  <ds:schemaRefs>
    <ds:schemaRef ds:uri="37ea4e3e-e144-45a8-938e-e5b953a43d91"/>
    <ds:schemaRef ds:uri="86409d89-0a11-4ae9-9f45-f3b4ef54ee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563</Words>
  <Application>Microsoft Office PowerPoint</Application>
  <PresentationFormat>Breedbeeld</PresentationFormat>
  <Paragraphs>69</Paragraphs>
  <Slides>9</Slides>
  <Notes>7</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9</vt:i4>
      </vt:variant>
    </vt:vector>
  </HeadingPairs>
  <TitlesOfParts>
    <vt:vector size="14" baseType="lpstr">
      <vt:lpstr>Aptos</vt:lpstr>
      <vt:lpstr>Aptos Display</vt:lpstr>
      <vt:lpstr>Arial</vt:lpstr>
      <vt:lpstr>Verdana</vt:lpstr>
      <vt:lpstr>Kantoorthema</vt:lpstr>
      <vt:lpstr>Samen duurzaam</vt:lpstr>
      <vt:lpstr>Leerdoelen</vt:lpstr>
      <vt:lpstr>Les 2 samen duurzaam | Rol producent</vt:lpstr>
      <vt:lpstr>Kringloopwinkel | Duurzaam ondernemen</vt:lpstr>
      <vt:lpstr>PowerPoint-presentatie</vt:lpstr>
      <vt:lpstr>PowerPoint-presentatie</vt:lpstr>
      <vt:lpstr>Verhaal Polman</vt:lpstr>
      <vt:lpstr>Opdracht: Producent met SDG  </vt:lpstr>
      <vt:lpstr>Reflectie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 Verhoef</dc:creator>
  <cp:lastModifiedBy>Blom, Reindert</cp:lastModifiedBy>
  <cp:revision>22</cp:revision>
  <dcterms:created xsi:type="dcterms:W3CDTF">2025-11-10T13:28:30Z</dcterms:created>
  <dcterms:modified xsi:type="dcterms:W3CDTF">2026-08-25T09:50:51Z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