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75" r:id="rId5"/>
    <p:sldId id="286" r:id="rId6"/>
    <p:sldId id="288" r:id="rId7"/>
    <p:sldId id="289" r:id="rId8"/>
    <p:sldId id="291" r:id="rId9"/>
    <p:sldId id="296" r:id="rId10"/>
    <p:sldId id="298" r:id="rId11"/>
    <p:sldId id="299" r:id="rId12"/>
    <p:sldId id="294" r:id="rId13"/>
    <p:sldId id="300" r:id="rId14"/>
    <p:sldId id="293" r:id="rId15"/>
    <p:sldId id="290" r:id="rId16"/>
    <p:sldId id="292" r:id="rId17"/>
    <p:sldId id="287" r:id="rId18"/>
    <p:sldId id="283"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90" autoAdjust="0"/>
    <p:restoredTop sz="77908" autoAdjust="0"/>
  </p:normalViewPr>
  <p:slideViewPr>
    <p:cSldViewPr snapToGrid="0">
      <p:cViewPr varScale="1">
        <p:scale>
          <a:sx n="49" d="100"/>
          <a:sy n="49" d="100"/>
        </p:scale>
        <p:origin x="1120" y="44"/>
      </p:cViewPr>
      <p:guideLst/>
    </p:cSldViewPr>
  </p:slideViewPr>
  <p:notesTextViewPr>
    <p:cViewPr>
      <p:scale>
        <a:sx n="1" d="1"/>
        <a:sy n="1" d="1"/>
      </p:scale>
      <p:origin x="0" y="0"/>
    </p:cViewPr>
  </p:notesTextViewPr>
  <p:sorterViewPr>
    <p:cViewPr>
      <p:scale>
        <a:sx n="100" d="100"/>
        <a:sy n="100" d="100"/>
      </p:scale>
      <p:origin x="0" y="-619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6BED71-4B51-4E8E-8EB7-E0D3C50D632B}" type="datetimeFigureOut">
              <a:rPr lang="nl-NL" smtClean="0"/>
              <a:t>21-9-2026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FEA8EA-0DD3-47F4-BA2C-127310B6CFE6}" type="slidenum">
              <a:rPr lang="nl-NL" smtClean="0"/>
              <a:t>‹nr.›</a:t>
            </a:fld>
            <a:endParaRPr lang="nl-NL"/>
          </a:p>
        </p:txBody>
      </p:sp>
    </p:spTree>
    <p:extLst>
      <p:ext uri="{BB962C8B-B14F-4D97-AF65-F5344CB8AC3E}">
        <p14:creationId xmlns:p14="http://schemas.microsoft.com/office/powerpoint/2010/main" val="568891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6B8E7-24C9-EAAF-638B-BA66E58F39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C2C5E9B-727D-99AD-E359-32E7E7E694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BE3D6B-37AD-6C9E-0371-670A8B3BB8F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B6E9A01-69D0-E1D3-DDB5-D126318A5730}"/>
              </a:ext>
            </a:extLst>
          </p:cNvPr>
          <p:cNvSpPr>
            <a:spLocks noGrp="1"/>
          </p:cNvSpPr>
          <p:nvPr>
            <p:ph type="sldNum" sz="quarter" idx="5"/>
          </p:nvPr>
        </p:nvSpPr>
        <p:spPr/>
        <p:txBody>
          <a:bodyPr/>
          <a:lstStyle/>
          <a:p>
            <a:fld id="{42FEA8EA-0DD3-47F4-BA2C-127310B6CFE6}" type="slidenum">
              <a:rPr lang="nl-NL" smtClean="0"/>
              <a:t>1</a:t>
            </a:fld>
            <a:endParaRPr lang="nl-NL"/>
          </a:p>
        </p:txBody>
      </p:sp>
    </p:spTree>
    <p:extLst>
      <p:ext uri="{BB962C8B-B14F-4D97-AF65-F5344CB8AC3E}">
        <p14:creationId xmlns:p14="http://schemas.microsoft.com/office/powerpoint/2010/main" val="14030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71F32-19F7-DA1B-0700-4BB129BE2B4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406BB93-92D6-E927-093A-14EEE6AF4B6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ECAFD44-F9D8-8EEB-1E4C-BC043B27E4BC}"/>
              </a:ext>
            </a:extLst>
          </p:cNvPr>
          <p:cNvSpPr>
            <a:spLocks noGrp="1"/>
          </p:cNvSpPr>
          <p:nvPr>
            <p:ph type="body" idx="1"/>
          </p:nvPr>
        </p:nvSpPr>
        <p:spPr/>
        <p:txBody>
          <a:bodyPr/>
          <a:lstStyle/>
          <a:p>
            <a:r>
              <a:rPr lang="nl-NL" dirty="0"/>
              <a:t>Vertel de leerlingen iets over deze lessenserie. De prijs van goedkoop..</a:t>
            </a:r>
          </a:p>
          <a:p>
            <a:r>
              <a:rPr lang="nl-NL" dirty="0"/>
              <a:t>Wij worden verleid tot kopen bij goedkope webshops. Vraag je je wel eens af hoe dit zo goedkoop kan en welke strategie hier achter zit? Je kan je voorstellen dat het gevolgen heeft voor de arbeiders en het milieu. De vraag is of het jouw schuld is als je daar koopt. Jij vindt misschien van niet.</a:t>
            </a:r>
            <a:br>
              <a:rPr lang="nl-NL" dirty="0"/>
            </a:br>
            <a:r>
              <a:rPr lang="nl-NL" dirty="0"/>
              <a:t>Dit is waar de lessenserie over gaat.</a:t>
            </a:r>
          </a:p>
        </p:txBody>
      </p:sp>
      <p:sp>
        <p:nvSpPr>
          <p:cNvPr id="4" name="Tijdelijke aanduiding voor dianummer 3">
            <a:extLst>
              <a:ext uri="{FF2B5EF4-FFF2-40B4-BE49-F238E27FC236}">
                <a16:creationId xmlns:a16="http://schemas.microsoft.com/office/drawing/2014/main" id="{F13E06FD-1634-5577-45AF-FBA0DB38DA13}"/>
              </a:ext>
            </a:extLst>
          </p:cNvPr>
          <p:cNvSpPr>
            <a:spLocks noGrp="1"/>
          </p:cNvSpPr>
          <p:nvPr>
            <p:ph type="sldNum" sz="quarter" idx="5"/>
          </p:nvPr>
        </p:nvSpPr>
        <p:spPr/>
        <p:txBody>
          <a:bodyPr/>
          <a:lstStyle/>
          <a:p>
            <a:fld id="{42FEA8EA-0DD3-47F4-BA2C-127310B6CFE6}" type="slidenum">
              <a:rPr lang="nl-NL" smtClean="0"/>
              <a:t>2</a:t>
            </a:fld>
            <a:endParaRPr lang="nl-NL"/>
          </a:p>
        </p:txBody>
      </p:sp>
    </p:spTree>
    <p:extLst>
      <p:ext uri="{BB962C8B-B14F-4D97-AF65-F5344CB8AC3E}">
        <p14:creationId xmlns:p14="http://schemas.microsoft.com/office/powerpoint/2010/main" val="2835875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71870-0057-D662-D4B9-F01E6E0188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33CE67B-1B16-7651-67DC-2E0126F881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4F77FA5-A02A-4F32-37DA-9432084DB98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1A94F67-2466-486E-4676-65E2DE805B25}"/>
              </a:ext>
            </a:extLst>
          </p:cNvPr>
          <p:cNvSpPr>
            <a:spLocks noGrp="1"/>
          </p:cNvSpPr>
          <p:nvPr>
            <p:ph type="sldNum" sz="quarter" idx="5"/>
          </p:nvPr>
        </p:nvSpPr>
        <p:spPr/>
        <p:txBody>
          <a:bodyPr/>
          <a:lstStyle/>
          <a:p>
            <a:fld id="{42FEA8EA-0DD3-47F4-BA2C-127310B6CFE6}" type="slidenum">
              <a:rPr lang="nl-NL" smtClean="0"/>
              <a:t>3</a:t>
            </a:fld>
            <a:endParaRPr lang="nl-NL"/>
          </a:p>
        </p:txBody>
      </p:sp>
    </p:spTree>
    <p:extLst>
      <p:ext uri="{BB962C8B-B14F-4D97-AF65-F5344CB8AC3E}">
        <p14:creationId xmlns:p14="http://schemas.microsoft.com/office/powerpoint/2010/main" val="3451970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8E3CD-40E3-7930-AC3F-7A0EEC5092F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58DDCE3-6016-6F96-CF54-63865B212D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C9AB2B1-C901-D8EE-002B-5D78B555E65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01A21BA-A697-7EE4-64AB-AAD26E30AE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4108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7E8E8-187F-6B06-DD5B-818FB2A1700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A689E4-D3B3-AC19-4FB1-9A608371663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39A37A-524F-9E8F-4C6F-9BF08826416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64C29CE-C1A9-33CE-2803-70F7841BF8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5473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38C3-92F8-C8B7-9416-0F50BCC6F28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C8545D-B2E6-B060-9E34-CA90C63A981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07C594D-7790-6885-7800-0AF689157F84}"/>
              </a:ext>
            </a:extLst>
          </p:cNvPr>
          <p:cNvSpPr>
            <a:spLocks noGrp="1"/>
          </p:cNvSpPr>
          <p:nvPr>
            <p:ph type="body" idx="1"/>
          </p:nvPr>
        </p:nvSpPr>
        <p:spPr/>
        <p:txBody>
          <a:bodyPr/>
          <a:lstStyle/>
          <a:p>
            <a:pPr marL="342900" lvl="0" indent="-342900">
              <a:lnSpc>
                <a:spcPct val="100000"/>
              </a:lnSpc>
              <a:spcAft>
                <a:spcPts val="800"/>
              </a:spcAft>
              <a:buSzPts val="1000"/>
              <a:buFont typeface="Symbol" panose="05050102010706020507" pitchFamily="18" charset="2"/>
              <a:buChar char=""/>
              <a:tabLst>
                <a:tab pos="457200" algn="l"/>
              </a:tabLst>
            </a:pPr>
            <a:r>
              <a:rPr lang="nl-NL" sz="1200" b="1" kern="100" dirty="0">
                <a:effectLst/>
                <a:latin typeface="+mn-lt"/>
                <a:ea typeface="Aptos" panose="020B0004020202020204" pitchFamily="34" charset="0"/>
                <a:cs typeface="Times New Roman" panose="02020603050405020304" pitchFamily="18" charset="0"/>
              </a:rPr>
              <a:t>Actie:</a:t>
            </a:r>
            <a:r>
              <a:rPr lang="nl-NL" sz="1200" kern="100" dirty="0">
                <a:effectLst/>
                <a:latin typeface="+mn-lt"/>
                <a:ea typeface="Aptos" panose="020B0004020202020204" pitchFamily="34" charset="0"/>
                <a:cs typeface="Times New Roman" panose="02020603050405020304" pitchFamily="18" charset="0"/>
              </a:rPr>
              <a:t> Verzamel de briefjes en tel snel de stemmen. Schrijf de resultaten op het bord.</a:t>
            </a:r>
          </a:p>
          <a:p>
            <a:pPr marL="342900" lvl="0" indent="-342900">
              <a:lnSpc>
                <a:spcPct val="100000"/>
              </a:lnSpc>
              <a:spcAft>
                <a:spcPts val="800"/>
              </a:spcAft>
              <a:buSzPts val="1000"/>
              <a:buFont typeface="Symbol" panose="05050102010706020507" pitchFamily="18" charset="2"/>
              <a:buChar char=""/>
              <a:tabLst>
                <a:tab pos="457200" algn="l"/>
              </a:tabLst>
            </a:pPr>
            <a:r>
              <a:rPr lang="nl-NL" sz="1200" i="1" kern="100" dirty="0">
                <a:effectLst/>
                <a:latin typeface="+mn-lt"/>
                <a:ea typeface="Aptos" panose="020B0004020202020204" pitchFamily="34" charset="0"/>
                <a:cs typeface="Times New Roman" panose="02020603050405020304" pitchFamily="18" charset="0"/>
              </a:rPr>
              <a:t>Verwacht resultaat:</a:t>
            </a:r>
            <a:r>
              <a:rPr lang="nl-NL" sz="1200" kern="100" dirty="0">
                <a:effectLst/>
                <a:latin typeface="+mn-lt"/>
                <a:ea typeface="Aptos" panose="020B0004020202020204" pitchFamily="34" charset="0"/>
                <a:cs typeface="Times New Roman" panose="02020603050405020304" pitchFamily="18" charset="0"/>
              </a:rPr>
              <a:t> </a:t>
            </a:r>
            <a:r>
              <a:rPr lang="nl-NL" sz="1200" kern="1200" dirty="0">
                <a:solidFill>
                  <a:schemeClr val="tx1"/>
                </a:solidFill>
                <a:effectLst/>
                <a:latin typeface="+mn-lt"/>
                <a:ea typeface="+mn-ea"/>
                <a:cs typeface="+mn-cs"/>
              </a:rPr>
              <a:t>Het overgrote deel kiest voor A vanwege de lagere prijs en het groter deel wat je </a:t>
            </a:r>
            <a:r>
              <a:rPr lang="nl-NL" sz="1200" kern="1200">
                <a:solidFill>
                  <a:schemeClr val="tx1"/>
                </a:solidFill>
                <a:effectLst/>
                <a:latin typeface="+mn-lt"/>
                <a:ea typeface="+mn-ea"/>
                <a:cs typeface="+mn-cs"/>
              </a:rPr>
              <a:t>overhoudt .</a:t>
            </a:r>
            <a:br>
              <a:rPr lang="nl-NL" sz="1200" kern="1200">
                <a:solidFill>
                  <a:schemeClr val="tx1"/>
                </a:solidFill>
                <a:effectLst/>
                <a:latin typeface="+mn-lt"/>
                <a:ea typeface="+mn-ea"/>
                <a:cs typeface="+mn-cs"/>
              </a:rPr>
            </a:br>
            <a:r>
              <a:rPr lang="nl-NL" sz="1200" kern="100">
                <a:effectLst/>
                <a:latin typeface="+mn-lt"/>
                <a:ea typeface="Aptos" panose="020B0004020202020204" pitchFamily="34" charset="0"/>
                <a:cs typeface="Times New Roman" panose="02020603050405020304" pitchFamily="18" charset="0"/>
              </a:rPr>
              <a:t>(</a:t>
            </a:r>
            <a:r>
              <a:rPr lang="nl-NL" sz="1200" kern="100" dirty="0">
                <a:effectLst/>
                <a:latin typeface="+mn-lt"/>
                <a:ea typeface="Aptos" panose="020B0004020202020204" pitchFamily="34" charset="0"/>
                <a:cs typeface="Times New Roman" panose="02020603050405020304" pitchFamily="18" charset="0"/>
              </a:rPr>
              <a:t>nutsmaximalisatie).</a:t>
            </a:r>
          </a:p>
          <a:p>
            <a:endParaRPr lang="nl-NL" dirty="0"/>
          </a:p>
        </p:txBody>
      </p:sp>
      <p:sp>
        <p:nvSpPr>
          <p:cNvPr id="4" name="Tijdelijke aanduiding voor dianummer 3">
            <a:extLst>
              <a:ext uri="{FF2B5EF4-FFF2-40B4-BE49-F238E27FC236}">
                <a16:creationId xmlns:a16="http://schemas.microsoft.com/office/drawing/2014/main" id="{EBFD0FF4-A3D3-347B-3EC4-F6BAE523C7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817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FE326-857C-1C4B-D809-5F90725C20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DA914F4-D5B6-EF5C-0230-5F73065FB6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0F7250B-CCC7-6E8E-96FD-CDB94D0E8F7E}"/>
              </a:ext>
            </a:extLst>
          </p:cNvPr>
          <p:cNvSpPr>
            <a:spLocks noGrp="1"/>
          </p:cNvSpPr>
          <p:nvPr>
            <p:ph type="body" idx="1"/>
          </p:nvPr>
        </p:nvSpPr>
        <p:spPr/>
        <p:txBody>
          <a:bodyPr/>
          <a:lstStyle/>
          <a:p>
            <a:pPr marL="342900" lvl="0" indent="-342900">
              <a:lnSpc>
                <a:spcPct val="100000"/>
              </a:lnSpc>
              <a:spcAft>
                <a:spcPts val="800"/>
              </a:spcAft>
              <a:buSzPts val="1000"/>
              <a:buFont typeface="Symbol" panose="05050102010706020507" pitchFamily="18" charset="2"/>
              <a:buChar char=""/>
              <a:tabLst>
                <a:tab pos="457200" algn="l"/>
              </a:tabLst>
            </a:pPr>
            <a:r>
              <a:rPr lang="nl-NL" sz="1200" b="1" kern="100" dirty="0">
                <a:effectLst/>
                <a:latin typeface="+mn-lt"/>
                <a:ea typeface="Aptos" panose="020B0004020202020204" pitchFamily="34" charset="0"/>
                <a:cs typeface="Times New Roman" panose="02020603050405020304" pitchFamily="18" charset="0"/>
              </a:rPr>
              <a:t>Actie:</a:t>
            </a:r>
            <a:r>
              <a:rPr lang="nl-NL" sz="1200" kern="100" dirty="0">
                <a:effectLst/>
                <a:latin typeface="+mn-lt"/>
                <a:ea typeface="Aptos" panose="020B0004020202020204" pitchFamily="34" charset="0"/>
                <a:cs typeface="Times New Roman" panose="02020603050405020304" pitchFamily="18" charset="0"/>
              </a:rPr>
              <a:t> Loop de klas snel langs en turf de keuzes direct op het bord.</a:t>
            </a:r>
          </a:p>
          <a:p>
            <a:pPr marL="342900" lvl="0" indent="-342900">
              <a:lnSpc>
                <a:spcPct val="100000"/>
              </a:lnSpc>
              <a:spcAft>
                <a:spcPts val="800"/>
              </a:spcAft>
              <a:buSzPts val="1000"/>
              <a:buFont typeface="Symbol" panose="05050102010706020507" pitchFamily="18" charset="2"/>
              <a:buChar char=""/>
              <a:tabLst>
                <a:tab pos="457200" algn="l"/>
              </a:tabLst>
            </a:pPr>
            <a:r>
              <a:rPr lang="nl-NL" sz="1200" i="1" kern="100" dirty="0">
                <a:effectLst/>
                <a:latin typeface="+mn-lt"/>
                <a:ea typeface="Aptos" panose="020B0004020202020204" pitchFamily="34" charset="0"/>
                <a:cs typeface="Times New Roman" panose="02020603050405020304" pitchFamily="18" charset="0"/>
              </a:rPr>
              <a:t>Verwacht resultaat:</a:t>
            </a:r>
            <a:r>
              <a:rPr lang="nl-NL" sz="1200" kern="100" dirty="0">
                <a:effectLst/>
                <a:latin typeface="+mn-lt"/>
                <a:ea typeface="Aptos" panose="020B0004020202020204" pitchFamily="34" charset="0"/>
                <a:cs typeface="Times New Roman" panose="02020603050405020304" pitchFamily="18" charset="0"/>
              </a:rPr>
              <a:t> Het aantal stemmen voor Product B  stijgt. Leerlingen willen niet bekendstaan als 'onethisch’ </a:t>
            </a:r>
          </a:p>
          <a:p>
            <a:pPr marL="342900" lvl="0" indent="-342900">
              <a:lnSpc>
                <a:spcPct val="100000"/>
              </a:lnSpc>
              <a:spcAft>
                <a:spcPts val="800"/>
              </a:spcAft>
              <a:buSzPts val="1000"/>
              <a:buFont typeface="Symbol" panose="05050102010706020507" pitchFamily="18" charset="2"/>
              <a:buChar char=""/>
              <a:tabLst>
                <a:tab pos="457200" algn="l"/>
              </a:tabLst>
            </a:pPr>
            <a:endParaRPr lang="nl-NL" sz="1200" kern="100" dirty="0">
              <a:effectLst/>
              <a:latin typeface="+mn-lt"/>
              <a:ea typeface="Aptos" panose="020B0004020202020204" pitchFamily="34" charset="0"/>
              <a:cs typeface="Times New Roman" panose="02020603050405020304" pitchFamily="18" charset="0"/>
            </a:endParaRPr>
          </a:p>
          <a:p>
            <a:pPr marL="0" lvl="0" indent="0">
              <a:lnSpc>
                <a:spcPct val="100000"/>
              </a:lnSpc>
              <a:spcAft>
                <a:spcPts val="800"/>
              </a:spcAft>
              <a:buSzPts val="1000"/>
              <a:buFont typeface="Symbol" panose="05050102010706020507" pitchFamily="18" charset="2"/>
              <a:buNone/>
              <a:tabLst>
                <a:tab pos="457200" algn="l"/>
              </a:tabLst>
            </a:pPr>
            <a:r>
              <a:rPr lang="nl-NL" sz="1200" kern="100" dirty="0">
                <a:effectLst/>
                <a:latin typeface="+mn-lt"/>
                <a:ea typeface="Aptos" panose="020B0004020202020204" pitchFamily="34" charset="0"/>
                <a:cs typeface="Times New Roman" panose="02020603050405020304" pitchFamily="18" charset="0"/>
              </a:rPr>
              <a:t>(economisch concept: </a:t>
            </a:r>
            <a:r>
              <a:rPr lang="nl-NL" sz="1200" i="1" kern="100" dirty="0">
                <a:effectLst/>
                <a:latin typeface="+mn-lt"/>
                <a:ea typeface="Aptos" panose="020B0004020202020204" pitchFamily="34" charset="0"/>
                <a:cs typeface="Times New Roman" panose="02020603050405020304" pitchFamily="18" charset="0"/>
              </a:rPr>
              <a:t>nut</a:t>
            </a:r>
            <a:r>
              <a:rPr lang="nl-NL" sz="1200" kern="100" dirty="0">
                <a:effectLst/>
                <a:latin typeface="+mn-lt"/>
                <a:ea typeface="Aptos" panose="020B0004020202020204" pitchFamily="34" charset="0"/>
                <a:cs typeface="Times New Roman" panose="02020603050405020304" pitchFamily="18" charset="0"/>
              </a:rPr>
              <a:t> halen uit reputatie).</a:t>
            </a:r>
          </a:p>
          <a:p>
            <a:endParaRPr lang="nl-NL" dirty="0"/>
          </a:p>
        </p:txBody>
      </p:sp>
      <p:sp>
        <p:nvSpPr>
          <p:cNvPr id="4" name="Tijdelijke aanduiding voor dianummer 3">
            <a:extLst>
              <a:ext uri="{FF2B5EF4-FFF2-40B4-BE49-F238E27FC236}">
                <a16:creationId xmlns:a16="http://schemas.microsoft.com/office/drawing/2014/main" id="{075ACB71-5B4C-4418-1829-B464FDAC67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597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AC941-A860-5B31-5584-9229D4E5C2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9E38BB6-6987-C1FD-0C4B-D9D57CAB305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BF7DBD4-EE37-C165-C773-3056F9316E97}"/>
              </a:ext>
            </a:extLst>
          </p:cNvPr>
          <p:cNvSpPr>
            <a:spLocks noGrp="1"/>
          </p:cNvSpPr>
          <p:nvPr>
            <p:ph type="body" idx="1"/>
          </p:nvPr>
        </p:nvSpPr>
        <p:spPr/>
        <p:txBody>
          <a:bodyPr/>
          <a:lstStyle/>
          <a:p>
            <a:pPr marL="342900" lvl="0" indent="-342900">
              <a:lnSpc>
                <a:spcPct val="115000"/>
              </a:lnSpc>
              <a:spcAft>
                <a:spcPts val="800"/>
              </a:spcAft>
              <a:buSzPts val="1000"/>
              <a:buFont typeface="Symbol" panose="05050102010706020507" pitchFamily="18" charset="2"/>
              <a:buChar char=""/>
              <a:tabLst>
                <a:tab pos="457200" algn="l"/>
              </a:tabLst>
            </a:pPr>
            <a:r>
              <a:rPr lang="nl-NL" sz="1200" b="1" kern="100" dirty="0">
                <a:effectLst/>
                <a:latin typeface="Aptos" panose="020B0004020202020204" pitchFamily="34" charset="0"/>
                <a:ea typeface="Aptos" panose="020B0004020202020204" pitchFamily="34" charset="0"/>
                <a:cs typeface="Times New Roman" panose="02020603050405020304" pitchFamily="18" charset="0"/>
              </a:rPr>
              <a:t>Actie:</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 Verzamel de briefjes en noteer de uitslag.</a:t>
            </a:r>
          </a:p>
          <a:p>
            <a:pPr marL="342900" lvl="0" indent="-342900">
              <a:lnSpc>
                <a:spcPct val="115000"/>
              </a:lnSpc>
              <a:spcAft>
                <a:spcPts val="800"/>
              </a:spcAft>
              <a:buSzPts val="1000"/>
              <a:buFont typeface="Symbol" panose="05050102010706020507" pitchFamily="18" charset="2"/>
              <a:buChar char=""/>
              <a:tabLst>
                <a:tab pos="457200" algn="l"/>
              </a:tabLst>
            </a:pPr>
            <a:r>
              <a:rPr lang="nl-NL" sz="1200" i="1" kern="100" dirty="0">
                <a:effectLst/>
                <a:latin typeface="Aptos" panose="020B0004020202020204" pitchFamily="34" charset="0"/>
                <a:ea typeface="Aptos" panose="020B0004020202020204" pitchFamily="34" charset="0"/>
                <a:cs typeface="Times New Roman" panose="02020603050405020304" pitchFamily="18" charset="0"/>
              </a:rPr>
              <a:t>Verwacht resultaat:</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 Omdat het prijsverschil nu nog maar €0,50 is, switchten veel leerlingen  naar Product B.</a:t>
            </a:r>
          </a:p>
          <a:p>
            <a:endParaRPr lang="nl-NL" dirty="0"/>
          </a:p>
        </p:txBody>
      </p:sp>
      <p:sp>
        <p:nvSpPr>
          <p:cNvPr id="4" name="Tijdelijke aanduiding voor dianummer 3">
            <a:extLst>
              <a:ext uri="{FF2B5EF4-FFF2-40B4-BE49-F238E27FC236}">
                <a16:creationId xmlns:a16="http://schemas.microsoft.com/office/drawing/2014/main" id="{BB2E38CF-D0AA-E866-0641-4D72B8D754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7537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FCD9A-9BFE-664F-6CE6-B53F51DCE67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5FCE740-5885-5638-5B8D-6079297B03E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860936F-C1CA-98DC-03E1-10309FE4B33A}"/>
              </a:ext>
            </a:extLst>
          </p:cNvPr>
          <p:cNvSpPr>
            <a:spLocks noGrp="1"/>
          </p:cNvSpPr>
          <p:nvPr>
            <p:ph type="body" idx="1"/>
          </p:nvPr>
        </p:nvSpPr>
        <p:spPr/>
        <p:txBody>
          <a:bodyPr/>
          <a:lstStyle/>
          <a:p>
            <a:pPr marL="228600" lvl="0" indent="-228600">
              <a:buAutoNum type="arabicPeriod"/>
            </a:pPr>
            <a:r>
              <a:rPr lang="nl-NL" i="1" dirty="0"/>
              <a:t>Economische koppeling:</a:t>
            </a:r>
            <a:r>
              <a:rPr lang="nl-NL" dirty="0"/>
              <a:t> Dit is </a:t>
            </a:r>
            <a:r>
              <a:rPr lang="nl-NL" b="1" dirty="0"/>
              <a:t>nutsmaximalisatie / eigenbelang</a:t>
            </a:r>
            <a:r>
              <a:rPr lang="nl-NL" dirty="0"/>
              <a:t>. Als consument kijken we rationeel naar onze eigen portemonnee. Dit is waarom platforms als </a:t>
            </a:r>
            <a:r>
              <a:rPr lang="nl-NL" dirty="0" err="1"/>
              <a:t>Temu</a:t>
            </a:r>
            <a:r>
              <a:rPr lang="nl-NL" dirty="0"/>
              <a:t> zo populair zijn.</a:t>
            </a:r>
          </a:p>
          <a:p>
            <a:pPr marL="228600" lvl="0" indent="-228600">
              <a:buAutoNum type="arabicPeriod"/>
            </a:pPr>
            <a:endParaRPr lang="nl-NL" dirty="0"/>
          </a:p>
          <a:p>
            <a:pPr marL="228600" lvl="0" indent="-228600">
              <a:buFont typeface="+mj-lt"/>
              <a:buAutoNum type="arabicPeriod"/>
            </a:pPr>
            <a:r>
              <a:rPr lang="nl-NL" b="0" i="1" dirty="0"/>
              <a:t>E</a:t>
            </a:r>
            <a:r>
              <a:rPr lang="nl-NL" i="1" dirty="0"/>
              <a:t>conomische koppeling:</a:t>
            </a:r>
            <a:r>
              <a:rPr lang="nl-NL" dirty="0"/>
              <a:t> Imago en sociale status hebben ook een economische waarde (psychologisch nut). Bedrijven spelen hierop in met 'Greenwashing' of keurmerken.</a:t>
            </a:r>
          </a:p>
          <a:p>
            <a:pPr marL="228600" lvl="0" indent="-228600">
              <a:buFont typeface="+mj-lt"/>
              <a:buAutoNum type="arabicPeriod"/>
            </a:pPr>
            <a:r>
              <a:rPr lang="nl-NL" i="1" dirty="0"/>
              <a:t>Economische koppeling:</a:t>
            </a:r>
            <a:r>
              <a:rPr lang="nl-NL" dirty="0"/>
              <a:t> Dit noemen we het oplossen van </a:t>
            </a:r>
            <a:r>
              <a:rPr lang="nl-NL" b="1" dirty="0"/>
              <a:t>marktfalen</a:t>
            </a:r>
            <a:r>
              <a:rPr lang="nl-NL" dirty="0"/>
              <a:t>. De vrije markt zorgt niet uit zichzelf voor een eerlijke wereld, omdat de goedkoopste altijd wint. De overheid grijpt in om de </a:t>
            </a:r>
            <a:r>
              <a:rPr lang="nl-NL" b="1" dirty="0"/>
              <a:t>negatieve externe effecten</a:t>
            </a:r>
            <a:r>
              <a:rPr lang="nl-NL" dirty="0"/>
              <a:t> (uitbuiting/milieuschade) te compenseren door het product duurder te maken.</a:t>
            </a:r>
          </a:p>
          <a:p>
            <a:endParaRPr lang="nl-NL" dirty="0"/>
          </a:p>
        </p:txBody>
      </p:sp>
      <p:sp>
        <p:nvSpPr>
          <p:cNvPr id="4" name="Tijdelijke aanduiding voor dianummer 3">
            <a:extLst>
              <a:ext uri="{FF2B5EF4-FFF2-40B4-BE49-F238E27FC236}">
                <a16:creationId xmlns:a16="http://schemas.microsoft.com/office/drawing/2014/main" id="{59A14ACC-B4D9-51D7-96F6-4121DD4E8A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2227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F4EE6-7636-7FDF-EC60-EEA6208EDA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F66FA47-0730-2303-D473-15785D339A6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65E087A-2FD2-E471-B777-9D0EB7CD336F}"/>
              </a:ext>
            </a:extLst>
          </p:cNvPr>
          <p:cNvSpPr>
            <a:spLocks noGrp="1"/>
          </p:cNvSpPr>
          <p:nvPr>
            <p:ph type="body" idx="1"/>
          </p:nvPr>
        </p:nvSpPr>
        <p:spPr/>
        <p:txBody>
          <a:bodyPr/>
          <a:lstStyle/>
          <a:p>
            <a:pPr marL="228600" indent="-228600">
              <a:buFont typeface="+mj-lt"/>
              <a:buAutoNum type="arabicPeriod"/>
            </a:pPr>
            <a:r>
              <a:rPr lang="nl-NL" dirty="0"/>
              <a:t>Bespreek prikkel tot kopen (beloningssysteem, hersenontwikkeling)</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dirty="0"/>
              <a:t>S</a:t>
            </a:r>
            <a:r>
              <a:rPr lang="nl-NL" sz="1200" kern="1200" dirty="0">
                <a:solidFill>
                  <a:schemeClr val="tx1"/>
                </a:solidFill>
                <a:effectLst/>
                <a:latin typeface="+mn-lt"/>
                <a:ea typeface="+mn-ea"/>
                <a:cs typeface="+mn-cs"/>
              </a:rPr>
              <a:t>ociale en ecologische dumping maakt dat concurrentie oneerlijk is en zorgt voor omstandigheden die niet gewenst zijn. De kosten moeten in de prijs worden gebracht.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sz="1200" kern="1200" dirty="0">
                <a:solidFill>
                  <a:schemeClr val="tx1"/>
                </a:solidFill>
                <a:effectLst/>
                <a:latin typeface="+mn-lt"/>
                <a:ea typeface="+mn-ea"/>
                <a:cs typeface="+mn-cs"/>
              </a:rPr>
              <a:t>Behandel je jouw medemens/medeburger op dezelfde manier als dat je zelf behandeld wilt worden?</a:t>
            </a:r>
            <a:endParaRPr lang="nl-NL" dirty="0"/>
          </a:p>
          <a:p>
            <a:pPr marL="228600" indent="-228600">
              <a:buFont typeface="+mj-lt"/>
              <a:buAutoNum type="arabicPeriod"/>
            </a:pPr>
            <a:endParaRPr lang="nl-NL" dirty="0"/>
          </a:p>
        </p:txBody>
      </p:sp>
      <p:sp>
        <p:nvSpPr>
          <p:cNvPr id="4" name="Tijdelijke aanduiding voor dianummer 3">
            <a:extLst>
              <a:ext uri="{FF2B5EF4-FFF2-40B4-BE49-F238E27FC236}">
                <a16:creationId xmlns:a16="http://schemas.microsoft.com/office/drawing/2014/main" id="{4ED2026F-5BF5-D358-70D5-A9CA48531A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46687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7BA91-A6C6-608A-C6E3-3229AAF4A46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6D582B8-D8F9-ED31-FA40-17EF543DFB9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7018EF8-E7BB-7DA0-5840-498A22AF613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0ECF832-3F55-360E-F61E-14C210B4B1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9302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A477D-1CAA-5982-F4BB-89738B7A794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842AAC6-549F-7945-B4F4-0ECF85DCC6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5EB89A6-8C33-441D-8E10-DC976439489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02BBE04-F9D2-E9D0-BECB-455A7904B0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1997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194E4-EDC1-31D8-179B-72F7D4E3738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97B2C8-89D9-6E76-F9A1-E027830CA09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30E6E3F-32E5-664E-CFDE-2B334B318168}"/>
              </a:ext>
            </a:extLst>
          </p:cNvPr>
          <p:cNvSpPr>
            <a:spLocks noGrp="1"/>
          </p:cNvSpPr>
          <p:nvPr>
            <p:ph type="body" idx="1"/>
          </p:nvPr>
        </p:nvSpPr>
        <p:spPr/>
        <p:txBody>
          <a:bodyPr/>
          <a:lstStyle/>
          <a:p>
            <a:r>
              <a:rPr lang="nl-NL" dirty="0"/>
              <a:t>Bron: https://duurzamekeuzes.com/ </a:t>
            </a:r>
          </a:p>
        </p:txBody>
      </p:sp>
      <p:sp>
        <p:nvSpPr>
          <p:cNvPr id="4" name="Tijdelijke aanduiding voor dianummer 3">
            <a:extLst>
              <a:ext uri="{FF2B5EF4-FFF2-40B4-BE49-F238E27FC236}">
                <a16:creationId xmlns:a16="http://schemas.microsoft.com/office/drawing/2014/main" id="{2304347D-54F9-D598-1DD1-3DE418AE28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7623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889EB-2BDB-494C-58AC-AD51BA1D537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9B26A03-5A4A-ECB7-D1F3-C8EA8C6537B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547BC37-D494-29EB-C417-C8B58275E5E6}"/>
              </a:ext>
            </a:extLst>
          </p:cNvPr>
          <p:cNvSpPr>
            <a:spLocks noGrp="1"/>
          </p:cNvSpPr>
          <p:nvPr>
            <p:ph type="body" idx="1"/>
          </p:nvPr>
        </p:nvSpPr>
        <p:spPr/>
        <p:txBody>
          <a:bodyPr/>
          <a:lstStyle/>
          <a:p>
            <a:r>
              <a:rPr lang="nl-NL" dirty="0"/>
              <a:t>Leuk als je hier nog tijd voor hebt.</a:t>
            </a:r>
          </a:p>
        </p:txBody>
      </p:sp>
      <p:sp>
        <p:nvSpPr>
          <p:cNvPr id="4" name="Tijdelijke aanduiding voor dianummer 3">
            <a:extLst>
              <a:ext uri="{FF2B5EF4-FFF2-40B4-BE49-F238E27FC236}">
                <a16:creationId xmlns:a16="http://schemas.microsoft.com/office/drawing/2014/main" id="{F7A08ADB-D04F-2834-2280-7D19E9BCA6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EA8EA-0DD3-47F4-BA2C-127310B6CFE6}"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1642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7ED34-30E5-B480-D764-4DBC971E13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6178B7-4A62-0E6F-D69E-66324A6076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A15F570-0298-65A2-470F-D1864D556D6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3949179-0909-A46B-F763-D48FC8B70FDE}"/>
              </a:ext>
            </a:extLst>
          </p:cNvPr>
          <p:cNvSpPr>
            <a:spLocks noGrp="1"/>
          </p:cNvSpPr>
          <p:nvPr>
            <p:ph type="sldNum" sz="quarter" idx="5"/>
          </p:nvPr>
        </p:nvSpPr>
        <p:spPr/>
        <p:txBody>
          <a:bodyPr/>
          <a:lstStyle/>
          <a:p>
            <a:fld id="{42FEA8EA-0DD3-47F4-BA2C-127310B6CFE6}" type="slidenum">
              <a:rPr lang="nl-NL" smtClean="0"/>
              <a:t>15</a:t>
            </a:fld>
            <a:endParaRPr lang="nl-NL"/>
          </a:p>
        </p:txBody>
      </p:sp>
    </p:spTree>
    <p:extLst>
      <p:ext uri="{BB962C8B-B14F-4D97-AF65-F5344CB8AC3E}">
        <p14:creationId xmlns:p14="http://schemas.microsoft.com/office/powerpoint/2010/main" val="820601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EF1035-7A2D-D4B9-95CD-B58A274D32A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825FCCB-E7BA-D729-1972-1B91669DB8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A9EED16-FC51-3DFE-0A04-E6685481BCCF}"/>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0CD271EE-454D-82DF-BFAC-A95D29E798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B62DBF4-4587-D75E-EB7C-1DD3D0003461}"/>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3607384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8B5C56-1986-B3BB-E3DE-03AA9AA60F2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DD1D165-AC57-9DE0-7A73-7BE47A825F6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3A82084-D846-8490-268F-F30F6D487D32}"/>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4031369C-D722-915A-D33E-59492DF6041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99153A2-847F-1304-8443-05590DF75533}"/>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2296416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DD164E-8797-3BB7-76A1-2BAD565F63A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083BED2-FC50-F8EF-B9B2-E0F9F2EC8A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35D081C-8445-B8F9-DCA2-FB3E452EBFB7}"/>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E44F2DB1-AF00-B5A2-D44A-4F683F6590C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A5F8BF6-1478-2207-E5F4-B4AD05F2B4C6}"/>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733747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10B54-699A-9233-7460-0735A49F1D9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8B820D-50A0-13A7-A10A-BA044A635FC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27C0801-9AD9-F4F5-719D-9FFC897F2A7E}"/>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C819B51-97F3-8E4E-D939-2360520F95A2}"/>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69498E0B-4694-E6A6-9952-500E554ACA4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F4AC9B3-67F4-75F6-26AC-1E6CBEFAD610}"/>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201048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AC8F5-00B7-9754-3D65-BF5E19DE7936}"/>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367D253E-ACC5-FE88-37E3-FF0F9AF26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786E86B-6ABF-495D-0C73-F94510DE975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C8F8366-8E8F-F89E-CE1C-0313F8A493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DA0BCC1-B7C5-E354-533D-CD3094EE083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CF71655-8C90-1C04-828B-3E53B2B44EDD}"/>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8" name="Tijdelijke aanduiding voor voettekst 7">
            <a:extLst>
              <a:ext uri="{FF2B5EF4-FFF2-40B4-BE49-F238E27FC236}">
                <a16:creationId xmlns:a16="http://schemas.microsoft.com/office/drawing/2014/main" id="{5DF53E05-41BD-C06A-6F18-498328F173DE}"/>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48158233-794A-5449-D431-44F97174887B}"/>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981067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4FC3ED-7006-8C4D-D5A5-F47986847F36}"/>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7C45785-F7B4-108C-996A-6ABEEA0580C7}"/>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4" name="Tijdelijke aanduiding voor voettekst 3">
            <a:extLst>
              <a:ext uri="{FF2B5EF4-FFF2-40B4-BE49-F238E27FC236}">
                <a16:creationId xmlns:a16="http://schemas.microsoft.com/office/drawing/2014/main" id="{829B4290-6854-E921-C8A1-68BF1C4EBE7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066F58CB-61B2-C7A8-1494-A231E898745D}"/>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117963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144C5CA-8090-6F8A-249F-5507BB4528DB}"/>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3" name="Tijdelijke aanduiding voor voettekst 2">
            <a:extLst>
              <a:ext uri="{FF2B5EF4-FFF2-40B4-BE49-F238E27FC236}">
                <a16:creationId xmlns:a16="http://schemas.microsoft.com/office/drawing/2014/main" id="{EF344FE3-7289-AF68-D3FC-44A1DBB05A0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DA96E4B-1CAB-9D64-6221-A75BCD2AD945}"/>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281311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986276-A45F-88C5-AFB8-EB8D4760469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B61D6B33-3182-7102-C661-8B3ADD825B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AA0C3B0-3C99-140D-145D-EFC668757A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F286F46-6EFB-BEE2-46CC-11F7C557D154}"/>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A4989ABF-6857-A9E2-00CD-A29DB7E8DBD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6CFEC49-8C71-E271-AF6F-9D533815AE33}"/>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704517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70C89E-F7D2-E937-2036-6A0FD7AAD6E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5998B105-C3F9-26F5-4B6F-66AD0468AA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28580A6-8737-7197-7651-981ED2F4E9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63B0131-183D-AAA0-C662-85E1679E9713}"/>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892A04D5-2C0F-E06E-5A59-A3B4174ECF2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CD859EB-9738-90DA-838C-83EB52C13D24}"/>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4090640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225CA-67C6-D8B1-535B-D2D9E4335724}"/>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3E22616-1566-4679-99D0-5808802EB9F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ECD4B28-79F0-BC3A-698E-1BDC4E4A7444}"/>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178DEB1E-98E2-4ADF-0EE6-610E014960A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40A32E4-E4E7-AD08-F8A7-28ED64E4B8F7}"/>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4280188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A12A59F-1421-97D4-638B-2B24DE6FD3F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184439B0-591D-D3D7-70AC-1E9A6BAC238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D41F823-F0BB-D9B0-6A8D-1C0667BFAF22}"/>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3817DDE0-FBA5-F2E4-DE8D-351E2589147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DD0CAAB-EE53-D52D-FCB2-BC90C86C7CD5}"/>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3411726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318047B-9553-8E3D-6053-030C667F12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865C67C0-4B91-A12B-DACC-51812E0C14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7BB1FB2-7F9F-7223-0D4A-1F4A736327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763E974C-E032-F0B0-039A-34EE8487AF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18E281E7-DC9C-8FF3-36A7-24BC135FE5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C3ACAA-F8BE-46A7-B6B4-3F653475C7FD}" type="slidenum">
              <a:rPr lang="nl-NL" smtClean="0"/>
              <a:t>‹nr.›</a:t>
            </a:fld>
            <a:endParaRPr lang="nl-NL"/>
          </a:p>
        </p:txBody>
      </p:sp>
    </p:spTree>
    <p:extLst>
      <p:ext uri="{BB962C8B-B14F-4D97-AF65-F5344CB8AC3E}">
        <p14:creationId xmlns:p14="http://schemas.microsoft.com/office/powerpoint/2010/main" val="2033867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24F7A7-F174-5EB2-D045-37B6A32B6427}"/>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A398197E-D387-4AC8-7F45-AAE7DFA87DB6}"/>
              </a:ext>
            </a:extLst>
          </p:cNvPr>
          <p:cNvPicPr>
            <a:picLocks noChangeAspect="1"/>
          </p:cNvPicPr>
          <p:nvPr/>
        </p:nvPicPr>
        <p:blipFill>
          <a:blip r:embed="rId3"/>
          <a:srcRect t="3145" r="18535" b="301"/>
          <a:stretch>
            <a:fillRect/>
          </a:stretch>
        </p:blipFill>
        <p:spPr>
          <a:xfrm>
            <a:off x="3523488" y="10"/>
            <a:ext cx="8668512" cy="6857990"/>
          </a:xfrm>
          <a:prstGeom prst="rect">
            <a:avLst/>
          </a:prstGeom>
        </p:spPr>
      </p:pic>
      <p:sp>
        <p:nvSpPr>
          <p:cNvPr id="19" name="Rectangle 1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BBAD0E48-6508-C2B2-C810-8B75A4840342}"/>
              </a:ext>
            </a:extLst>
          </p:cNvPr>
          <p:cNvSpPr>
            <a:spLocks noGrp="1"/>
          </p:cNvSpPr>
          <p:nvPr>
            <p:ph type="ctrTitle"/>
          </p:nvPr>
        </p:nvSpPr>
        <p:spPr>
          <a:xfrm>
            <a:off x="477981" y="1122363"/>
            <a:ext cx="4023360" cy="3204134"/>
          </a:xfrm>
        </p:spPr>
        <p:txBody>
          <a:bodyPr anchor="b">
            <a:normAutofit/>
          </a:bodyPr>
          <a:lstStyle/>
          <a:p>
            <a:pPr algn="l"/>
            <a:r>
              <a:rPr lang="nl-NL" sz="6600" dirty="0">
                <a:latin typeface="Verdana" panose="020B0604030504040204" pitchFamily="34" charset="0"/>
                <a:ea typeface="Verdana" panose="020B0604030504040204" pitchFamily="34" charset="0"/>
              </a:rPr>
              <a:t>Wat kan jij doen?</a:t>
            </a:r>
          </a:p>
        </p:txBody>
      </p:sp>
      <p:sp>
        <p:nvSpPr>
          <p:cNvPr id="3" name="Ondertitel 2">
            <a:extLst>
              <a:ext uri="{FF2B5EF4-FFF2-40B4-BE49-F238E27FC236}">
                <a16:creationId xmlns:a16="http://schemas.microsoft.com/office/drawing/2014/main" id="{66D7FDF7-FFB9-FC1D-EC86-56C39DB1D858}"/>
              </a:ext>
            </a:extLst>
          </p:cNvPr>
          <p:cNvSpPr>
            <a:spLocks noGrp="1"/>
          </p:cNvSpPr>
          <p:nvPr>
            <p:ph type="subTitle" idx="1"/>
          </p:nvPr>
        </p:nvSpPr>
        <p:spPr>
          <a:xfrm>
            <a:off x="477980" y="4872922"/>
            <a:ext cx="4023359" cy="1208141"/>
          </a:xfrm>
        </p:spPr>
        <p:txBody>
          <a:bodyPr>
            <a:normAutofit/>
          </a:bodyPr>
          <a:lstStyle/>
          <a:p>
            <a:pPr algn="l"/>
            <a:r>
              <a:rPr lang="nl-NL" sz="1800" dirty="0">
                <a:latin typeface="Verdana" panose="020B0604030504040204" pitchFamily="34" charset="0"/>
                <a:ea typeface="Verdana" panose="020B0604030504040204" pitchFamily="34" charset="0"/>
              </a:rPr>
              <a:t>Verander de wereld en begin zelf</a:t>
            </a:r>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136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223374-E2E4-579A-E909-F43C24DFC61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109DA5-C315-AF2D-A4DC-03533B282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D042D35-0CD9-AEB1-E705-53C8A5864FB1}"/>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De prijs van goedkoop </a:t>
            </a:r>
          </a:p>
        </p:txBody>
      </p:sp>
      <p:sp>
        <p:nvSpPr>
          <p:cNvPr id="10" name="sketch line">
            <a:extLst>
              <a:ext uri="{FF2B5EF4-FFF2-40B4-BE49-F238E27FC236}">
                <a16:creationId xmlns:a16="http://schemas.microsoft.com/office/drawing/2014/main" id="{BD7E7C01-0D14-C9BF-177D-2A1C9BE1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18C865DA-B0AF-A055-027E-9694B27CAE0B}"/>
              </a:ext>
            </a:extLst>
          </p:cNvPr>
          <p:cNvSpPr>
            <a:spLocks noGrp="1"/>
          </p:cNvSpPr>
          <p:nvPr>
            <p:ph idx="1"/>
          </p:nvPr>
        </p:nvSpPr>
        <p:spPr>
          <a:xfrm>
            <a:off x="838200" y="1929384"/>
            <a:ext cx="10515600" cy="4251960"/>
          </a:xfrm>
        </p:spPr>
        <p:txBody>
          <a:bodyPr>
            <a:normAutofit/>
          </a:bodyPr>
          <a:lstStyle/>
          <a:p>
            <a:pPr marL="0" indent="0">
              <a:buNone/>
            </a:pPr>
            <a:r>
              <a:rPr lang="nl-NL" dirty="0">
                <a:latin typeface="Verdana" panose="020B0604030504040204" pitchFamily="34" charset="0"/>
                <a:ea typeface="Verdana" panose="020B0604030504040204" pitchFamily="34" charset="0"/>
              </a:rPr>
              <a:t>Lessenserie van 2 lessen over goedkope producten uit China </a:t>
            </a:r>
            <a:br>
              <a:rPr lang="nl-NL" dirty="0">
                <a:latin typeface="Verdana" panose="020B0604030504040204" pitchFamily="34" charset="0"/>
                <a:ea typeface="Verdana" panose="020B0604030504040204" pitchFamily="34" charset="0"/>
              </a:rPr>
            </a:br>
            <a:endParaRPr lang="nl-NL" dirty="0">
              <a:latin typeface="Verdana" panose="020B0604030504040204" pitchFamily="34" charset="0"/>
              <a:ea typeface="Verdana" panose="020B0604030504040204" pitchFamily="34" charset="0"/>
            </a:endParaRPr>
          </a:p>
          <a:p>
            <a:r>
              <a:rPr lang="nl-NL" dirty="0">
                <a:latin typeface="Verdana" panose="020B0604030504040204" pitchFamily="34" charset="0"/>
                <a:ea typeface="Verdana" panose="020B0604030504040204" pitchFamily="34" charset="0"/>
              </a:rPr>
              <a:t>Les 1: Goedkoop = goede deal? De verborgen prijs en de gevolgen van goedkoop</a:t>
            </a:r>
            <a:br>
              <a:rPr lang="nl-NL" dirty="0">
                <a:latin typeface="Verdana" panose="020B0604030504040204" pitchFamily="34" charset="0"/>
                <a:ea typeface="Verdana" panose="020B0604030504040204" pitchFamily="34" charset="0"/>
              </a:rPr>
            </a:br>
            <a:endParaRPr lang="nl-NL" dirty="0">
              <a:latin typeface="Verdana" panose="020B0604030504040204" pitchFamily="34" charset="0"/>
              <a:ea typeface="Verdana" panose="020B0604030504040204" pitchFamily="34" charset="0"/>
            </a:endParaRPr>
          </a:p>
          <a:p>
            <a:r>
              <a:rPr lang="nl-NL" b="1" dirty="0">
                <a:latin typeface="Verdana" panose="020B0604030504040204" pitchFamily="34" charset="0"/>
                <a:ea typeface="Verdana" panose="020B0604030504040204" pitchFamily="34" charset="0"/>
              </a:rPr>
              <a:t>Les 2:  Wat kan jij doen? </a:t>
            </a:r>
            <a:r>
              <a:rPr lang="nl-NL" dirty="0">
                <a:latin typeface="Verdana" panose="020B0604030504040204" pitchFamily="34" charset="0"/>
                <a:ea typeface="Verdana" panose="020B0604030504040204" pitchFamily="34" charset="0"/>
              </a:rPr>
              <a:t>Denk na over je koopgedrag en weet welke alternatieven er zijn  voor het kopen van goedkope producten</a:t>
            </a:r>
          </a:p>
          <a:p>
            <a:endParaRPr lang="nl-NL" sz="2400" dirty="0">
              <a:latin typeface="Verdana" panose="020B0604030504040204" pitchFamily="34" charset="0"/>
              <a:ea typeface="Verdana" panose="020B0604030504040204" pitchFamily="34" charset="0"/>
            </a:endParaRPr>
          </a:p>
          <a:p>
            <a:pPr marL="0" indent="0">
              <a:buNone/>
            </a:pPr>
            <a:endParaRPr lang="nl-NL"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84143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DEDE54-00F7-2FDA-AFB9-8BED1710FBA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90C274-8396-92B8-C8BA-74CE49BD7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3ADD402-E679-6C49-3A63-84AF3A46CBEC}"/>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Les 2 Wat kan jij doen?</a:t>
            </a:r>
          </a:p>
        </p:txBody>
      </p:sp>
      <p:sp>
        <p:nvSpPr>
          <p:cNvPr id="10" name="sketch line">
            <a:extLst>
              <a:ext uri="{FF2B5EF4-FFF2-40B4-BE49-F238E27FC236}">
                <a16:creationId xmlns:a16="http://schemas.microsoft.com/office/drawing/2014/main" id="{F3856DA3-760A-BB02-AEE4-9921FE999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E2EFB18F-276B-B923-76F1-A26B6D3B7B4A}"/>
              </a:ext>
            </a:extLst>
          </p:cNvPr>
          <p:cNvSpPr>
            <a:spLocks noGrp="1"/>
          </p:cNvSpPr>
          <p:nvPr>
            <p:ph idx="1"/>
          </p:nvPr>
        </p:nvSpPr>
        <p:spPr>
          <a:xfrm>
            <a:off x="838200" y="1929384"/>
            <a:ext cx="10515600" cy="4251960"/>
          </a:xfrm>
        </p:spPr>
        <p:txBody>
          <a:bodyPr>
            <a:normAutofit/>
          </a:bodyPr>
          <a:lstStyle/>
          <a:p>
            <a:pPr marL="0" indent="0">
              <a:buNone/>
            </a:pPr>
            <a:br>
              <a:rPr lang="nl-NL" b="1" dirty="0">
                <a:latin typeface="Verdana" panose="020B0604030504040204" pitchFamily="34" charset="0"/>
                <a:ea typeface="Verdana" panose="020B0604030504040204" pitchFamily="34" charset="0"/>
              </a:rPr>
            </a:br>
            <a:r>
              <a:rPr lang="nl-NL" b="1" dirty="0">
                <a:latin typeface="Verdana" panose="020B0604030504040204" pitchFamily="34" charset="0"/>
                <a:ea typeface="Verdana" panose="020B0604030504040204" pitchFamily="34" charset="0"/>
              </a:rPr>
              <a:t>Lesprogramma</a:t>
            </a:r>
          </a:p>
          <a:p>
            <a:pPr marL="0" indent="0">
              <a:buNone/>
            </a:pPr>
            <a:endParaRPr lang="nl-NL" dirty="0">
              <a:latin typeface="Verdana" panose="020B0604030504040204" pitchFamily="34" charset="0"/>
              <a:ea typeface="Verdana" panose="020B0604030504040204" pitchFamily="34" charset="0"/>
            </a:endParaRPr>
          </a:p>
          <a:p>
            <a:r>
              <a:rPr lang="nl-NL" dirty="0">
                <a:latin typeface="Verdana" panose="020B0604030504040204" pitchFamily="34" charset="0"/>
                <a:ea typeface="Verdana" panose="020B0604030504040204" pitchFamily="34" charset="0"/>
              </a:rPr>
              <a:t>Terugblik vorige les</a:t>
            </a:r>
          </a:p>
          <a:p>
            <a:r>
              <a:rPr lang="nl-NL" dirty="0">
                <a:latin typeface="Verdana" panose="020B0604030504040204" pitchFamily="34" charset="0"/>
                <a:ea typeface="Verdana" panose="020B0604030504040204" pitchFamily="34" charset="0"/>
              </a:rPr>
              <a:t>Experiment koopgedrag</a:t>
            </a:r>
          </a:p>
          <a:p>
            <a:r>
              <a:rPr lang="nl-NL" dirty="0">
                <a:latin typeface="Verdana" panose="020B0604030504040204" pitchFamily="34" charset="0"/>
                <a:ea typeface="Verdana" panose="020B0604030504040204" pitchFamily="34" charset="0"/>
              </a:rPr>
              <a:t>Samenwerkingsopdracht</a:t>
            </a:r>
          </a:p>
          <a:p>
            <a:r>
              <a:rPr lang="nl-NL" dirty="0">
                <a:latin typeface="Verdana" panose="020B0604030504040204" pitchFamily="34" charset="0"/>
                <a:ea typeface="Verdana" panose="020B0604030504040204" pitchFamily="34" charset="0"/>
              </a:rPr>
              <a:t>Afsluiting</a:t>
            </a:r>
          </a:p>
          <a:p>
            <a:pPr marL="0" indent="0">
              <a:buNone/>
            </a:pP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89952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2606E5-91A1-BA8B-865B-33F92209EAC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5023F-965E-D783-22B8-04D3446D42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6EA64730-8AFB-239D-FB20-0C4A717D89CF}"/>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Terugblik vorige les</a:t>
            </a:r>
          </a:p>
        </p:txBody>
      </p:sp>
      <p:sp>
        <p:nvSpPr>
          <p:cNvPr id="10" name="sketch line">
            <a:extLst>
              <a:ext uri="{FF2B5EF4-FFF2-40B4-BE49-F238E27FC236}">
                <a16:creationId xmlns:a16="http://schemas.microsoft.com/office/drawing/2014/main" id="{B6EA137D-32BF-0837-5AAD-9FDBACD02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CF3B4A9C-C0AF-19F9-D128-3F43EBD130A1}"/>
              </a:ext>
            </a:extLst>
          </p:cNvPr>
          <p:cNvSpPr>
            <a:spLocks noGrp="1"/>
          </p:cNvSpPr>
          <p:nvPr>
            <p:ph idx="1"/>
          </p:nvPr>
        </p:nvSpPr>
        <p:spPr>
          <a:xfrm>
            <a:off x="836676" y="2240915"/>
            <a:ext cx="10515600" cy="4251960"/>
          </a:xfrm>
        </p:spPr>
        <p:txBody>
          <a:bodyPr>
            <a:normAutofit/>
          </a:bodyPr>
          <a:lstStyle/>
          <a:p>
            <a:r>
              <a:rPr lang="nl-NL" dirty="0">
                <a:latin typeface="Verdana" panose="020B0604030504040204" pitchFamily="34" charset="0"/>
                <a:ea typeface="Verdana" panose="020B0604030504040204" pitchFamily="34" charset="0"/>
              </a:rPr>
              <a:t>Ons koopgedrag</a:t>
            </a:r>
          </a:p>
          <a:p>
            <a:r>
              <a:rPr lang="nl-NL" dirty="0">
                <a:latin typeface="Verdana" panose="020B0604030504040204" pitchFamily="34" charset="0"/>
                <a:ea typeface="Verdana" panose="020B0604030504040204" pitchFamily="34" charset="0"/>
              </a:rPr>
              <a:t>Hyperglobalisering</a:t>
            </a:r>
          </a:p>
          <a:p>
            <a:r>
              <a:rPr lang="nl-NL" dirty="0">
                <a:latin typeface="Verdana" panose="020B0604030504040204" pitchFamily="34" charset="0"/>
                <a:ea typeface="Verdana" panose="020B0604030504040204" pitchFamily="34" charset="0"/>
              </a:rPr>
              <a:t>‘Race </a:t>
            </a:r>
            <a:r>
              <a:rPr lang="nl-NL" dirty="0" err="1">
                <a:latin typeface="Verdana" panose="020B0604030504040204" pitchFamily="34" charset="0"/>
                <a:ea typeface="Verdana" panose="020B0604030504040204" pitchFamily="34" charset="0"/>
              </a:rPr>
              <a:t>to</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the</a:t>
            </a:r>
            <a:r>
              <a:rPr lang="nl-NL" dirty="0">
                <a:latin typeface="Verdana" panose="020B0604030504040204" pitchFamily="34" charset="0"/>
                <a:ea typeface="Verdana" panose="020B0604030504040204" pitchFamily="34" charset="0"/>
              </a:rPr>
              <a:t> </a:t>
            </a:r>
            <a:r>
              <a:rPr lang="nl-NL" dirty="0" err="1">
                <a:latin typeface="Verdana" panose="020B0604030504040204" pitchFamily="34" charset="0"/>
                <a:ea typeface="Verdana" panose="020B0604030504040204" pitchFamily="34" charset="0"/>
              </a:rPr>
              <a:t>bottom</a:t>
            </a:r>
            <a:r>
              <a:rPr lang="nl-NL" dirty="0">
                <a:latin typeface="Verdana" panose="020B0604030504040204" pitchFamily="34" charset="0"/>
                <a:ea typeface="Verdana" panose="020B0604030504040204" pitchFamily="34" charset="0"/>
              </a:rPr>
              <a:t>’ als gevolg van hyperglobalisering</a:t>
            </a:r>
          </a:p>
          <a:p>
            <a:r>
              <a:rPr lang="nl-NL" dirty="0">
                <a:latin typeface="Verdana" panose="020B0604030504040204" pitchFamily="34" charset="0"/>
                <a:ea typeface="Verdana" panose="020B0604030504040204" pitchFamily="34" charset="0"/>
              </a:rPr>
              <a:t>Gevolgen voor Europese bedrijven </a:t>
            </a:r>
          </a:p>
          <a:p>
            <a:r>
              <a:rPr lang="nl-NL" dirty="0">
                <a:latin typeface="Verdana" panose="020B0604030504040204" pitchFamily="34" charset="0"/>
                <a:ea typeface="Verdana" panose="020B0604030504040204" pitchFamily="34" charset="0"/>
              </a:rPr>
              <a:t>Mogelijke oplossing </a:t>
            </a: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04764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82F043-2286-7247-D6F0-710B8CA50EE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31BA29-6A84-D053-C32C-E20E6CE0A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CC553E93-7A84-0E30-595A-ECDDA6433998}"/>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Experiment instructie</a:t>
            </a:r>
          </a:p>
        </p:txBody>
      </p:sp>
      <p:sp>
        <p:nvSpPr>
          <p:cNvPr id="10" name="sketch line">
            <a:extLst>
              <a:ext uri="{FF2B5EF4-FFF2-40B4-BE49-F238E27FC236}">
                <a16:creationId xmlns:a16="http://schemas.microsoft.com/office/drawing/2014/main" id="{3C6C9B79-4656-05FF-001A-8D0319BC3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16D5CD6B-7779-9BDC-2044-F0CBA3170B47}"/>
              </a:ext>
            </a:extLst>
          </p:cNvPr>
          <p:cNvSpPr>
            <a:spLocks noGrp="1"/>
          </p:cNvSpPr>
          <p:nvPr>
            <p:ph idx="1"/>
          </p:nvPr>
        </p:nvSpPr>
        <p:spPr>
          <a:xfrm>
            <a:off x="838200" y="1929384"/>
            <a:ext cx="10515600" cy="4251960"/>
          </a:xfrm>
        </p:spPr>
        <p:txBody>
          <a:bodyPr>
            <a:normAutofit/>
          </a:bodyPr>
          <a:lstStyle/>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
        <p:nvSpPr>
          <p:cNvPr id="4" name="Tekstvak 3">
            <a:extLst>
              <a:ext uri="{FF2B5EF4-FFF2-40B4-BE49-F238E27FC236}">
                <a16:creationId xmlns:a16="http://schemas.microsoft.com/office/drawing/2014/main" id="{ABE9D906-D116-8F83-5581-126B6B57CB7F}"/>
              </a:ext>
            </a:extLst>
          </p:cNvPr>
          <p:cNvSpPr txBox="1"/>
          <p:nvPr/>
        </p:nvSpPr>
        <p:spPr>
          <a:xfrm>
            <a:off x="838200" y="2347204"/>
            <a:ext cx="5577796" cy="4154984"/>
          </a:xfrm>
          <a:prstGeom prst="rect">
            <a:avLst/>
          </a:prstGeom>
          <a:noFill/>
        </p:spPr>
        <p:txBody>
          <a:bodyPr wrap="square" rtlCol="0">
            <a:spAutoFit/>
          </a:bodyPr>
          <a:lstStyle/>
          <a:p>
            <a:r>
              <a:rPr lang="nl-NL" sz="2400" b="1" dirty="0">
                <a:latin typeface="Verdana" panose="020B0604030504040204" pitchFamily="34" charset="0"/>
                <a:ea typeface="Verdana" panose="020B0604030504040204" pitchFamily="34" charset="0"/>
              </a:rPr>
              <a:t>Jouw koopgedrag en jouw normen en waarden (ethiek)</a:t>
            </a:r>
            <a:endParaRPr lang="nl-NL" sz="2400" dirty="0">
              <a:latin typeface="Verdana" panose="020B0604030504040204" pitchFamily="34" charset="0"/>
              <a:ea typeface="Verdana" panose="020B0604030504040204" pitchFamily="34" charset="0"/>
            </a:endParaRPr>
          </a:p>
          <a:p>
            <a:endParaRPr lang="nl-NL" sz="2400" b="1" dirty="0">
              <a:latin typeface="Verdana" panose="020B0604030504040204" pitchFamily="34" charset="0"/>
              <a:ea typeface="Verdana" panose="020B0604030504040204" pitchFamily="34" charset="0"/>
            </a:endParaRPr>
          </a:p>
          <a:p>
            <a:r>
              <a:rPr lang="nl-NL" sz="2400" b="1" dirty="0">
                <a:latin typeface="Verdana" panose="020B0604030504040204" pitchFamily="34" charset="0"/>
                <a:ea typeface="Verdana" panose="020B0604030504040204" pitchFamily="34" charset="0"/>
              </a:rPr>
              <a:t>DE SPELREGELS:</a:t>
            </a:r>
            <a:br>
              <a:rPr lang="nl-NL" sz="2400" b="1" dirty="0">
                <a:latin typeface="Verdana" panose="020B0604030504040204" pitchFamily="34" charset="0"/>
                <a:ea typeface="Verdana" panose="020B0604030504040204" pitchFamily="34" charset="0"/>
              </a:rPr>
            </a:br>
            <a:endParaRPr lang="nl-NL" sz="2400" b="1"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nl-NL" sz="2400" dirty="0">
                <a:latin typeface="Verdana" panose="020B0604030504040204" pitchFamily="34" charset="0"/>
                <a:ea typeface="Verdana" panose="020B0604030504040204" pitchFamily="34" charset="0"/>
              </a:rPr>
              <a:t> Je krijgt elke ronde een fictief budget van </a:t>
            </a:r>
            <a:r>
              <a:rPr lang="nl-NL" sz="2400" b="1" dirty="0">
                <a:latin typeface="Verdana" panose="020B0604030504040204" pitchFamily="34" charset="0"/>
                <a:ea typeface="Verdana" panose="020B0604030504040204" pitchFamily="34" charset="0"/>
              </a:rPr>
              <a:t>€ 10,-</a:t>
            </a:r>
          </a:p>
          <a:p>
            <a:pPr marL="285750" indent="-285750">
              <a:buFont typeface="Arial" panose="020B0604020202020204" pitchFamily="34" charset="0"/>
              <a:buChar char="•"/>
            </a:pPr>
            <a:r>
              <a:rPr lang="nl-NL" sz="2400" dirty="0">
                <a:latin typeface="Verdana" panose="020B0604030504040204" pitchFamily="34" charset="0"/>
                <a:ea typeface="Verdana" panose="020B0604030504040204" pitchFamily="34" charset="0"/>
              </a:rPr>
              <a:t>Je bent verplicht om elke ronde </a:t>
            </a:r>
            <a:r>
              <a:rPr lang="nl-NL" sz="2400" b="1" dirty="0">
                <a:latin typeface="Verdana" panose="020B0604030504040204" pitchFamily="34" charset="0"/>
                <a:ea typeface="Verdana" panose="020B0604030504040204" pitchFamily="34" charset="0"/>
              </a:rPr>
              <a:t>1 product</a:t>
            </a:r>
            <a:r>
              <a:rPr lang="nl-NL" sz="2400" dirty="0">
                <a:latin typeface="Verdana" panose="020B0604030504040204" pitchFamily="34" charset="0"/>
                <a:ea typeface="Verdana" panose="020B0604030504040204" pitchFamily="34" charset="0"/>
              </a:rPr>
              <a:t> te kopen.</a:t>
            </a:r>
          </a:p>
          <a:p>
            <a:pPr marL="285750" indent="-285750">
              <a:buFont typeface="Arial" panose="020B0604020202020204" pitchFamily="34" charset="0"/>
              <a:buChar char="•"/>
            </a:pPr>
            <a:r>
              <a:rPr lang="nl-NL" sz="2400" dirty="0">
                <a:latin typeface="Verdana" panose="020B0604030504040204" pitchFamily="34" charset="0"/>
                <a:ea typeface="Verdana" panose="020B0604030504040204" pitchFamily="34" charset="0"/>
              </a:rPr>
              <a:t>Je houdt per ronde bij hoeveel je van je budget overhoudt.</a:t>
            </a:r>
          </a:p>
        </p:txBody>
      </p:sp>
      <p:pic>
        <p:nvPicPr>
          <p:cNvPr id="6" name="Afbeelding 5">
            <a:extLst>
              <a:ext uri="{FF2B5EF4-FFF2-40B4-BE49-F238E27FC236}">
                <a16:creationId xmlns:a16="http://schemas.microsoft.com/office/drawing/2014/main" id="{699B4DF0-6768-B604-1E54-46A16BDD294E}"/>
              </a:ext>
            </a:extLst>
          </p:cNvPr>
          <p:cNvPicPr>
            <a:picLocks noChangeAspect="1"/>
          </p:cNvPicPr>
          <p:nvPr/>
        </p:nvPicPr>
        <p:blipFill>
          <a:blip r:embed="rId3"/>
          <a:stretch>
            <a:fillRect/>
          </a:stretch>
        </p:blipFill>
        <p:spPr>
          <a:xfrm>
            <a:off x="6415996" y="2328709"/>
            <a:ext cx="5772956" cy="2200582"/>
          </a:xfrm>
          <a:prstGeom prst="rect">
            <a:avLst/>
          </a:prstGeom>
        </p:spPr>
      </p:pic>
    </p:spTree>
    <p:extLst>
      <p:ext uri="{BB962C8B-B14F-4D97-AF65-F5344CB8AC3E}">
        <p14:creationId xmlns:p14="http://schemas.microsoft.com/office/powerpoint/2010/main" val="32614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60463D-F88C-DDE6-F8AD-83C561D252C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E89D92-FB5C-912D-C343-5DAACE99E8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03B2A71F-3024-CE69-932D-9D77B2863868}"/>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Experiment ronde 1</a:t>
            </a:r>
          </a:p>
        </p:txBody>
      </p:sp>
      <p:sp>
        <p:nvSpPr>
          <p:cNvPr id="10" name="sketch line">
            <a:extLst>
              <a:ext uri="{FF2B5EF4-FFF2-40B4-BE49-F238E27FC236}">
                <a16:creationId xmlns:a16="http://schemas.microsoft.com/office/drawing/2014/main" id="{0F036501-3540-E4D2-6907-2B2B3024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85573417-534B-260B-643E-85C804E0B93D}"/>
              </a:ext>
            </a:extLst>
          </p:cNvPr>
          <p:cNvSpPr>
            <a:spLocks noGrp="1"/>
          </p:cNvSpPr>
          <p:nvPr>
            <p:ph idx="1"/>
          </p:nvPr>
        </p:nvSpPr>
        <p:spPr>
          <a:xfrm>
            <a:off x="838200" y="1929384"/>
            <a:ext cx="10515600" cy="4251960"/>
          </a:xfrm>
        </p:spPr>
        <p:txBody>
          <a:bodyPr>
            <a:normAutofit/>
          </a:bodyPr>
          <a:lstStyle/>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
        <p:nvSpPr>
          <p:cNvPr id="4" name="Tekstvak 3">
            <a:extLst>
              <a:ext uri="{FF2B5EF4-FFF2-40B4-BE49-F238E27FC236}">
                <a16:creationId xmlns:a16="http://schemas.microsoft.com/office/drawing/2014/main" id="{D20B0A19-6287-034F-008F-4F3731E5FB12}"/>
              </a:ext>
            </a:extLst>
          </p:cNvPr>
          <p:cNvSpPr txBox="1"/>
          <p:nvPr/>
        </p:nvSpPr>
        <p:spPr>
          <a:xfrm>
            <a:off x="838200" y="2563697"/>
            <a:ext cx="9467850" cy="2677656"/>
          </a:xfrm>
          <a:prstGeom prst="rect">
            <a:avLst/>
          </a:prstGeom>
          <a:noFill/>
        </p:spPr>
        <p:txBody>
          <a:bodyPr wrap="square" rtlCol="0">
            <a:spAutoFit/>
          </a:bodyPr>
          <a:lstStyle/>
          <a:p>
            <a:r>
              <a:rPr lang="nl-NL" sz="2400" dirty="0">
                <a:latin typeface="Verdana" panose="020B0604030504040204" pitchFamily="34" charset="0"/>
                <a:ea typeface="Verdana" panose="020B0604030504040204" pitchFamily="34" charset="0"/>
              </a:rPr>
              <a:t>Je krijgt een budget van €10,-. Je móét één product kopen. Schrijf anoniem op een briefje je keuze: A of B. Schrijf op werkblad hoeveel geld je overhoudt.</a:t>
            </a:r>
          </a:p>
          <a:p>
            <a:endParaRPr lang="nl-NL" sz="2400" dirty="0">
              <a:latin typeface="Verdana" panose="020B0604030504040204" pitchFamily="34" charset="0"/>
              <a:ea typeface="Verdana" panose="020B0604030504040204" pitchFamily="34" charset="0"/>
            </a:endParaRPr>
          </a:p>
          <a:p>
            <a:r>
              <a:rPr lang="nl-NL" sz="2400" dirty="0">
                <a:latin typeface="Verdana" panose="020B0604030504040204" pitchFamily="34" charset="0"/>
                <a:ea typeface="Verdana" panose="020B0604030504040204" pitchFamily="34" charset="0"/>
                <a:sym typeface="Wingdings" panose="05000000000000000000" pitchFamily="2" charset="2"/>
              </a:rPr>
              <a:t> De anonieme markt</a:t>
            </a:r>
            <a:endParaRPr lang="nl-NL" sz="2400" dirty="0">
              <a:latin typeface="Verdana" panose="020B0604030504040204" pitchFamily="34" charset="0"/>
              <a:ea typeface="Verdana" panose="020B0604030504040204" pitchFamily="34" charset="0"/>
            </a:endParaRPr>
          </a:p>
          <a:p>
            <a:endParaRPr lang="nl-NL" sz="2400" dirty="0">
              <a:latin typeface="Verdana" panose="020B0604030504040204" pitchFamily="34" charset="0"/>
              <a:ea typeface="Verdana" panose="020B0604030504040204" pitchFamily="34" charset="0"/>
            </a:endParaRPr>
          </a:p>
          <a:p>
            <a:endParaRPr lang="nl-NL"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798568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4C3E9B-8CF1-5659-19B9-8EBBA029016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216B51-D5ED-8F1B-63B9-8E0E6C670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8F9591D6-AE3D-7520-958D-E3E2A18AF411}"/>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Experiment ronde 2</a:t>
            </a:r>
          </a:p>
        </p:txBody>
      </p:sp>
      <p:sp>
        <p:nvSpPr>
          <p:cNvPr id="10" name="sketch line">
            <a:extLst>
              <a:ext uri="{FF2B5EF4-FFF2-40B4-BE49-F238E27FC236}">
                <a16:creationId xmlns:a16="http://schemas.microsoft.com/office/drawing/2014/main" id="{2DB7A061-F6DF-D023-6EE5-601C2CB6E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B5B62CA1-C1F1-D5D9-8912-CB7131A408D9}"/>
              </a:ext>
            </a:extLst>
          </p:cNvPr>
          <p:cNvSpPr>
            <a:spLocks noGrp="1"/>
          </p:cNvSpPr>
          <p:nvPr>
            <p:ph idx="1"/>
          </p:nvPr>
        </p:nvSpPr>
        <p:spPr>
          <a:xfrm>
            <a:off x="838200" y="1929384"/>
            <a:ext cx="10515600" cy="4251960"/>
          </a:xfrm>
        </p:spPr>
        <p:txBody>
          <a:bodyPr>
            <a:normAutofit/>
          </a:bodyPr>
          <a:lstStyle/>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
        <p:nvSpPr>
          <p:cNvPr id="4" name="Tekstvak 3">
            <a:extLst>
              <a:ext uri="{FF2B5EF4-FFF2-40B4-BE49-F238E27FC236}">
                <a16:creationId xmlns:a16="http://schemas.microsoft.com/office/drawing/2014/main" id="{493A3276-80CD-92C1-B279-B149E1248ECC}"/>
              </a:ext>
            </a:extLst>
          </p:cNvPr>
          <p:cNvSpPr txBox="1"/>
          <p:nvPr/>
        </p:nvSpPr>
        <p:spPr>
          <a:xfrm>
            <a:off x="838200" y="2213854"/>
            <a:ext cx="9353550" cy="3416320"/>
          </a:xfrm>
          <a:prstGeom prst="rect">
            <a:avLst/>
          </a:prstGeom>
          <a:noFill/>
        </p:spPr>
        <p:txBody>
          <a:bodyPr wrap="square" rtlCol="0">
            <a:spAutoFit/>
          </a:bodyPr>
          <a:lstStyle/>
          <a:p>
            <a:endParaRPr lang="nl-NL" sz="2400" dirty="0">
              <a:latin typeface="Verdana" panose="020B0604030504040204" pitchFamily="34" charset="0"/>
              <a:ea typeface="Verdana" panose="020B0604030504040204" pitchFamily="34" charset="0"/>
            </a:endParaRPr>
          </a:p>
          <a:p>
            <a:r>
              <a:rPr lang="nl-NL" sz="2400" dirty="0">
                <a:latin typeface="Verdana" panose="020B0604030504040204" pitchFamily="34" charset="0"/>
                <a:ea typeface="Verdana" panose="020B0604030504040204" pitchFamily="34" charset="0"/>
              </a:rPr>
              <a:t>Je budget is weer €10,-. Je moet weer verplicht kopen en kiezen tussen product A en B. Maar nu doen we het niet anoniem. Ik noem je naam, je staat op, en zegt hardop in de klas wat je koopt.</a:t>
            </a:r>
          </a:p>
          <a:p>
            <a:endParaRPr lang="nl-NL" sz="2400" dirty="0">
              <a:latin typeface="Verdana" panose="020B0604030504040204" pitchFamily="34" charset="0"/>
              <a:ea typeface="Verdana" panose="020B0604030504040204" pitchFamily="34" charset="0"/>
            </a:endParaRPr>
          </a:p>
          <a:p>
            <a:r>
              <a:rPr lang="nl-NL" sz="2400" dirty="0">
                <a:latin typeface="Verdana" panose="020B0604030504040204" pitchFamily="34" charset="0"/>
                <a:ea typeface="Verdana" panose="020B0604030504040204" pitchFamily="34" charset="0"/>
                <a:sym typeface="Wingdings" panose="05000000000000000000" pitchFamily="2" charset="2"/>
              </a:rPr>
              <a:t> Keuze in openbaar</a:t>
            </a:r>
            <a:endParaRPr lang="nl-NL" sz="2400" dirty="0">
              <a:latin typeface="Verdana" panose="020B0604030504040204" pitchFamily="34" charset="0"/>
              <a:ea typeface="Verdana" panose="020B0604030504040204" pitchFamily="34" charset="0"/>
            </a:endParaRPr>
          </a:p>
          <a:p>
            <a:endParaRPr lang="nl-NL" sz="2400" dirty="0">
              <a:latin typeface="Verdana" panose="020B0604030504040204" pitchFamily="34" charset="0"/>
              <a:ea typeface="Verdana" panose="020B0604030504040204" pitchFamily="34" charset="0"/>
            </a:endParaRPr>
          </a:p>
          <a:p>
            <a:endParaRPr lang="nl-NL"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58858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34D2E1-DDDC-055D-DC46-234B2670D11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BB8F6C-1538-C825-E578-3485A4438F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B7248772-4D7E-09EB-991C-486137FC0E19}"/>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Experiment ronde 3</a:t>
            </a:r>
          </a:p>
        </p:txBody>
      </p:sp>
      <p:sp>
        <p:nvSpPr>
          <p:cNvPr id="10" name="sketch line">
            <a:extLst>
              <a:ext uri="{FF2B5EF4-FFF2-40B4-BE49-F238E27FC236}">
                <a16:creationId xmlns:a16="http://schemas.microsoft.com/office/drawing/2014/main" id="{56A1F216-0A8B-76E8-929A-78339BF2D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DF32E0C7-E0C0-3E19-9EB5-70B486E29C25}"/>
              </a:ext>
            </a:extLst>
          </p:cNvPr>
          <p:cNvSpPr>
            <a:spLocks noGrp="1"/>
          </p:cNvSpPr>
          <p:nvPr>
            <p:ph idx="1"/>
          </p:nvPr>
        </p:nvSpPr>
        <p:spPr>
          <a:xfrm>
            <a:off x="838200" y="1929384"/>
            <a:ext cx="10515600" cy="4251960"/>
          </a:xfrm>
        </p:spPr>
        <p:txBody>
          <a:bodyPr>
            <a:normAutofit/>
          </a:bodyPr>
          <a:lstStyle/>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
        <p:nvSpPr>
          <p:cNvPr id="4" name="Tekstvak 3">
            <a:extLst>
              <a:ext uri="{FF2B5EF4-FFF2-40B4-BE49-F238E27FC236}">
                <a16:creationId xmlns:a16="http://schemas.microsoft.com/office/drawing/2014/main" id="{F5DFF131-22CB-0126-969C-1C31822EB11B}"/>
              </a:ext>
            </a:extLst>
          </p:cNvPr>
          <p:cNvSpPr txBox="1"/>
          <p:nvPr/>
        </p:nvSpPr>
        <p:spPr>
          <a:xfrm>
            <a:off x="838200" y="2514421"/>
            <a:ext cx="9353550" cy="3046988"/>
          </a:xfrm>
          <a:prstGeom prst="rect">
            <a:avLst/>
          </a:prstGeom>
          <a:noFill/>
        </p:spPr>
        <p:txBody>
          <a:bodyPr wrap="square" rtlCol="0">
            <a:spAutoFit/>
          </a:bodyPr>
          <a:lstStyle/>
          <a:p>
            <a:r>
              <a:rPr lang="nl-NL" sz="2400" dirty="0">
                <a:latin typeface="Verdana" panose="020B0604030504040204" pitchFamily="34" charset="0"/>
                <a:ea typeface="Verdana" panose="020B0604030504040204" pitchFamily="34" charset="0"/>
              </a:rPr>
              <a:t>De overheid maakt zich zorgen over de impact van goedkope producten uit het buitenland en voert een 'pakjestaks’ (invoerheffing) in op Product A. </a:t>
            </a:r>
          </a:p>
          <a:p>
            <a:endParaRPr lang="nl-NL" sz="2400" dirty="0">
              <a:latin typeface="Verdana" panose="020B0604030504040204" pitchFamily="34" charset="0"/>
              <a:ea typeface="Verdana" panose="020B0604030504040204" pitchFamily="34" charset="0"/>
            </a:endParaRPr>
          </a:p>
          <a:p>
            <a:r>
              <a:rPr lang="nl-NL" sz="2400" dirty="0">
                <a:latin typeface="Verdana" panose="020B0604030504040204" pitchFamily="34" charset="0"/>
                <a:ea typeface="Verdana" panose="020B0604030504040204" pitchFamily="34" charset="0"/>
              </a:rPr>
              <a:t>Product A kost nu €5,50. Product B blijft €6,-. </a:t>
            </a:r>
          </a:p>
          <a:p>
            <a:r>
              <a:rPr lang="nl-NL" sz="2400" dirty="0">
                <a:latin typeface="Verdana" panose="020B0604030504040204" pitchFamily="34" charset="0"/>
                <a:ea typeface="Verdana" panose="020B0604030504040204" pitchFamily="34" charset="0"/>
              </a:rPr>
              <a:t>We stemmen weer anoniem.</a:t>
            </a:r>
          </a:p>
          <a:p>
            <a:endParaRPr lang="nl-NL" sz="2400" dirty="0">
              <a:latin typeface="Verdana" panose="020B0604030504040204" pitchFamily="34" charset="0"/>
              <a:ea typeface="Verdana" panose="020B0604030504040204" pitchFamily="34" charset="0"/>
            </a:endParaRPr>
          </a:p>
          <a:p>
            <a:r>
              <a:rPr lang="nl-NL" sz="2400" dirty="0">
                <a:latin typeface="Verdana" panose="020B0604030504040204" pitchFamily="34" charset="0"/>
                <a:ea typeface="Verdana" panose="020B0604030504040204" pitchFamily="34" charset="0"/>
                <a:sym typeface="Wingdings" panose="05000000000000000000" pitchFamily="2" charset="2"/>
              </a:rPr>
              <a:t> Ingrijpen van de overheid: invoerheffing</a:t>
            </a:r>
            <a:endParaRPr lang="nl-NL"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93486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612998-91A5-3F54-394C-E5C8DFE9B4C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4C33D3-EE4E-18E8-A227-EBA0ED99BF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495EBB3F-A50F-0D22-C64B-5986C31015EB}"/>
              </a:ext>
            </a:extLst>
          </p:cNvPr>
          <p:cNvSpPr>
            <a:spLocks noGrp="1"/>
          </p:cNvSpPr>
          <p:nvPr>
            <p:ph type="title"/>
          </p:nvPr>
        </p:nvSpPr>
        <p:spPr>
          <a:xfrm>
            <a:off x="838200" y="365125"/>
            <a:ext cx="10515600" cy="1325563"/>
          </a:xfrm>
        </p:spPr>
        <p:txBody>
          <a:bodyPr>
            <a:normAutofit fontScale="90000"/>
          </a:bodyPr>
          <a:lstStyle/>
          <a:p>
            <a:r>
              <a:rPr lang="nl-NL" sz="5400" dirty="0">
                <a:latin typeface="Verdana" panose="020B0604030504040204" pitchFamily="34" charset="0"/>
                <a:ea typeface="Verdana" panose="020B0604030504040204" pitchFamily="34" charset="0"/>
              </a:rPr>
              <a:t>Bespreking van het experiment</a:t>
            </a:r>
          </a:p>
        </p:txBody>
      </p:sp>
      <p:sp>
        <p:nvSpPr>
          <p:cNvPr id="10" name="sketch line">
            <a:extLst>
              <a:ext uri="{FF2B5EF4-FFF2-40B4-BE49-F238E27FC236}">
                <a16:creationId xmlns:a16="http://schemas.microsoft.com/office/drawing/2014/main" id="{4B9BB67A-65EF-81CC-A95A-19884F8728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94FCFD43-D876-6A91-E973-98446BE8016B}"/>
              </a:ext>
            </a:extLst>
          </p:cNvPr>
          <p:cNvSpPr>
            <a:spLocks noGrp="1"/>
          </p:cNvSpPr>
          <p:nvPr>
            <p:ph idx="1"/>
          </p:nvPr>
        </p:nvSpPr>
        <p:spPr>
          <a:xfrm>
            <a:off x="838200" y="1929384"/>
            <a:ext cx="10515600" cy="4251960"/>
          </a:xfrm>
        </p:spPr>
        <p:txBody>
          <a:bodyPr>
            <a:normAutofit/>
          </a:bodyPr>
          <a:lstStyle/>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
        <p:nvSpPr>
          <p:cNvPr id="5" name="Tekstvak 4">
            <a:extLst>
              <a:ext uri="{FF2B5EF4-FFF2-40B4-BE49-F238E27FC236}">
                <a16:creationId xmlns:a16="http://schemas.microsoft.com/office/drawing/2014/main" id="{158507B7-FF79-3542-C28D-DD4298FAFBA0}"/>
              </a:ext>
            </a:extLst>
          </p:cNvPr>
          <p:cNvSpPr txBox="1"/>
          <p:nvPr/>
        </p:nvSpPr>
        <p:spPr>
          <a:xfrm>
            <a:off x="838200" y="2226888"/>
            <a:ext cx="9219156" cy="4154984"/>
          </a:xfrm>
          <a:prstGeom prst="rect">
            <a:avLst/>
          </a:prstGeom>
          <a:noFill/>
        </p:spPr>
        <p:txBody>
          <a:bodyPr wrap="square" rtlCol="0">
            <a:spAutoFit/>
          </a:bodyPr>
          <a:lstStyle/>
          <a:p>
            <a:pPr marL="342900" lvl="0" indent="-342900">
              <a:buFont typeface="+mj-lt"/>
              <a:buAutoNum type="arabicPeriod"/>
            </a:pPr>
            <a:r>
              <a:rPr lang="nl-NL" sz="2800" b="1" dirty="0">
                <a:latin typeface="Verdana" panose="020B0604030504040204" pitchFamily="34" charset="0"/>
                <a:ea typeface="Verdana" panose="020B0604030504040204" pitchFamily="34" charset="0"/>
              </a:rPr>
              <a:t>Ronde 1 &amp; eigenbelang:</a:t>
            </a:r>
            <a:r>
              <a:rPr lang="nl-NL" sz="2800" dirty="0">
                <a:latin typeface="Verdana" panose="020B0604030504040204" pitchFamily="34" charset="0"/>
                <a:ea typeface="Verdana" panose="020B0604030504040204" pitchFamily="34" charset="0"/>
              </a:rPr>
              <a:t> </a:t>
            </a:r>
            <a:br>
              <a:rPr lang="nl-NL" sz="2800" i="1" dirty="0">
                <a:latin typeface="Verdana" panose="020B0604030504040204" pitchFamily="34" charset="0"/>
                <a:ea typeface="Verdana" panose="020B0604030504040204" pitchFamily="34" charset="0"/>
              </a:rPr>
            </a:br>
            <a:r>
              <a:rPr lang="nl-NL" sz="2400" dirty="0">
                <a:latin typeface="Verdana" panose="020B0604030504040204" pitchFamily="34" charset="0"/>
                <a:ea typeface="Verdana" panose="020B0604030504040204" pitchFamily="34" charset="0"/>
              </a:rPr>
              <a:t>Wie koos in ronde 1 voor A, terwijl je weet dat de werkomstandigheden slecht zijn? Waarom?</a:t>
            </a:r>
            <a:br>
              <a:rPr lang="nl-NL" sz="2800" i="1" dirty="0">
                <a:latin typeface="Verdana" panose="020B0604030504040204" pitchFamily="34" charset="0"/>
                <a:ea typeface="Verdana" panose="020B0604030504040204" pitchFamily="34" charset="0"/>
              </a:rPr>
            </a:br>
            <a:endParaRPr lang="nl-NL" sz="2800" dirty="0">
              <a:latin typeface="Verdana" panose="020B0604030504040204" pitchFamily="34" charset="0"/>
              <a:ea typeface="Verdana" panose="020B0604030504040204" pitchFamily="34" charset="0"/>
            </a:endParaRPr>
          </a:p>
          <a:p>
            <a:pPr marL="342900" lvl="0" indent="-342900">
              <a:buFont typeface="+mj-lt"/>
              <a:buAutoNum type="arabicPeriod"/>
            </a:pPr>
            <a:r>
              <a:rPr lang="nl-NL" sz="2800" b="1" dirty="0">
                <a:latin typeface="Verdana" panose="020B0604030504040204" pitchFamily="34" charset="0"/>
                <a:ea typeface="Verdana" panose="020B0604030504040204" pitchFamily="34" charset="0"/>
              </a:rPr>
              <a:t>Ronde 2 &amp; consumentengedrag:</a:t>
            </a:r>
            <a:r>
              <a:rPr lang="nl-NL" sz="2800" dirty="0">
                <a:latin typeface="Verdana" panose="020B0604030504040204" pitchFamily="34" charset="0"/>
                <a:ea typeface="Verdana" panose="020B0604030504040204" pitchFamily="34" charset="0"/>
              </a:rPr>
              <a:t> </a:t>
            </a:r>
            <a:br>
              <a:rPr lang="nl-NL" sz="2800" dirty="0">
                <a:latin typeface="Verdana" panose="020B0604030504040204" pitchFamily="34" charset="0"/>
                <a:ea typeface="Verdana" panose="020B0604030504040204" pitchFamily="34" charset="0"/>
              </a:rPr>
            </a:br>
            <a:r>
              <a:rPr lang="nl-NL" sz="2400" i="1" dirty="0">
                <a:latin typeface="Verdana" panose="020B0604030504040204" pitchFamily="34" charset="0"/>
                <a:ea typeface="Verdana" panose="020B0604030504040204" pitchFamily="34" charset="0"/>
              </a:rPr>
              <a:t>Waarom veranderde je gedrag toen de klas meekeek?</a:t>
            </a:r>
            <a:br>
              <a:rPr lang="nl-NL" sz="2400" i="1" dirty="0">
                <a:latin typeface="Verdana" panose="020B0604030504040204" pitchFamily="34" charset="0"/>
                <a:ea typeface="Verdana" panose="020B0604030504040204" pitchFamily="34" charset="0"/>
              </a:rPr>
            </a:br>
            <a:endParaRPr lang="nl-NL" sz="2400" dirty="0">
              <a:latin typeface="Verdana" panose="020B0604030504040204" pitchFamily="34" charset="0"/>
              <a:ea typeface="Verdana" panose="020B0604030504040204" pitchFamily="34" charset="0"/>
            </a:endParaRPr>
          </a:p>
          <a:p>
            <a:pPr marL="342900" lvl="0" indent="-342900">
              <a:buFont typeface="+mj-lt"/>
              <a:buAutoNum type="arabicPeriod"/>
            </a:pPr>
            <a:r>
              <a:rPr lang="nl-NL" sz="2800" b="1" dirty="0">
                <a:latin typeface="Verdana" panose="020B0604030504040204" pitchFamily="34" charset="0"/>
                <a:ea typeface="Verdana" panose="020B0604030504040204" pitchFamily="34" charset="0"/>
              </a:rPr>
              <a:t>Ronde 3 &amp; Overheidsingrijpen:</a:t>
            </a:r>
            <a:r>
              <a:rPr lang="nl-NL" sz="2800" dirty="0">
                <a:latin typeface="Verdana" panose="020B0604030504040204" pitchFamily="34" charset="0"/>
                <a:ea typeface="Verdana" panose="020B0604030504040204" pitchFamily="34" charset="0"/>
              </a:rPr>
              <a:t> </a:t>
            </a:r>
            <a:br>
              <a:rPr lang="nl-NL" sz="2800" dirty="0">
                <a:latin typeface="Verdana" panose="020B0604030504040204" pitchFamily="34" charset="0"/>
                <a:ea typeface="Verdana" panose="020B0604030504040204" pitchFamily="34" charset="0"/>
              </a:rPr>
            </a:br>
            <a:r>
              <a:rPr lang="nl-NL" sz="2400" dirty="0">
                <a:latin typeface="Verdana" panose="020B0604030504040204" pitchFamily="34" charset="0"/>
                <a:ea typeface="Verdana" panose="020B0604030504040204" pitchFamily="34" charset="0"/>
              </a:rPr>
              <a:t>Waarom moest de overheid de prijs van A verhogen?</a:t>
            </a:r>
            <a:br>
              <a:rPr lang="nl-NL" sz="2400" dirty="0">
                <a:latin typeface="Verdana" panose="020B0604030504040204" pitchFamily="34" charset="0"/>
                <a:ea typeface="Verdana" panose="020B0604030504040204" pitchFamily="34" charset="0"/>
              </a:rPr>
            </a:br>
            <a:endParaRPr lang="nl-NL"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2744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E25B03-7B95-FB90-6E17-3C5EC48F2DA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E9E145A-E5B5-2150-1A00-84CE232D0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320C4F3A-3B06-A14C-06CD-1427796A198B}"/>
              </a:ext>
            </a:extLst>
          </p:cNvPr>
          <p:cNvSpPr>
            <a:spLocks noGrp="1"/>
          </p:cNvSpPr>
          <p:nvPr>
            <p:ph type="title"/>
          </p:nvPr>
        </p:nvSpPr>
        <p:spPr>
          <a:xfrm>
            <a:off x="838200" y="365125"/>
            <a:ext cx="10515600" cy="1325563"/>
          </a:xfrm>
        </p:spPr>
        <p:txBody>
          <a:bodyPr>
            <a:normAutofit/>
          </a:bodyPr>
          <a:lstStyle/>
          <a:p>
            <a:r>
              <a:rPr lang="nl-NL" sz="4800" dirty="0">
                <a:latin typeface="Verdana" panose="020B0604030504040204" pitchFamily="34" charset="0"/>
                <a:ea typeface="Verdana" panose="020B0604030504040204" pitchFamily="34" charset="0"/>
              </a:rPr>
              <a:t>Bespreking van het experiment</a:t>
            </a:r>
          </a:p>
        </p:txBody>
      </p:sp>
      <p:sp>
        <p:nvSpPr>
          <p:cNvPr id="10" name="sketch line">
            <a:extLst>
              <a:ext uri="{FF2B5EF4-FFF2-40B4-BE49-F238E27FC236}">
                <a16:creationId xmlns:a16="http://schemas.microsoft.com/office/drawing/2014/main" id="{F99412BF-73C2-29E4-E69F-EF7AFA1846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9EC1EE07-A2B1-6D25-FA51-D95E215E5155}"/>
              </a:ext>
            </a:extLst>
          </p:cNvPr>
          <p:cNvSpPr>
            <a:spLocks noGrp="1"/>
          </p:cNvSpPr>
          <p:nvPr>
            <p:ph idx="1"/>
          </p:nvPr>
        </p:nvSpPr>
        <p:spPr>
          <a:xfrm>
            <a:off x="838200" y="1929384"/>
            <a:ext cx="10515600" cy="4251960"/>
          </a:xfrm>
        </p:spPr>
        <p:txBody>
          <a:bodyPr>
            <a:normAutofit/>
          </a:bodyPr>
          <a:lstStyle/>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sz="2000" dirty="0">
              <a:latin typeface="Verdana" panose="020B0604030504040204" pitchFamily="34" charset="0"/>
              <a:ea typeface="Verdana" panose="020B0604030504040204" pitchFamily="34" charset="0"/>
            </a:endParaRPr>
          </a:p>
          <a:p>
            <a:pPr marL="0" lvl="0" indent="0">
              <a:buNone/>
            </a:pPr>
            <a:endParaRPr lang="nl-NL" sz="2000" dirty="0">
              <a:latin typeface="Verdana" panose="020B0604030504040204" pitchFamily="34" charset="0"/>
              <a:ea typeface="Verdana" panose="020B0604030504040204" pitchFamily="34" charset="0"/>
            </a:endParaRPr>
          </a:p>
        </p:txBody>
      </p:sp>
      <p:sp>
        <p:nvSpPr>
          <p:cNvPr id="5" name="Tekstvak 4">
            <a:extLst>
              <a:ext uri="{FF2B5EF4-FFF2-40B4-BE49-F238E27FC236}">
                <a16:creationId xmlns:a16="http://schemas.microsoft.com/office/drawing/2014/main" id="{4B3E9097-FEEA-1690-81FA-4DC5AAFB6AE7}"/>
              </a:ext>
            </a:extLst>
          </p:cNvPr>
          <p:cNvSpPr txBox="1"/>
          <p:nvPr/>
        </p:nvSpPr>
        <p:spPr>
          <a:xfrm>
            <a:off x="838200" y="2347204"/>
            <a:ext cx="10515600" cy="4339650"/>
          </a:xfrm>
          <a:prstGeom prst="rect">
            <a:avLst/>
          </a:prstGeom>
          <a:noFill/>
        </p:spPr>
        <p:txBody>
          <a:bodyPr wrap="square" rtlCol="0">
            <a:spAutoFit/>
          </a:bodyPr>
          <a:lstStyle/>
          <a:p>
            <a:pPr lvl="0"/>
            <a:r>
              <a:rPr lang="nl-NL" sz="2000" dirty="0">
                <a:latin typeface="Verdana" panose="020B0604030504040204" pitchFamily="34" charset="0"/>
                <a:ea typeface="Verdana" panose="020B0604030504040204" pitchFamily="34" charset="0"/>
              </a:rPr>
              <a:t>Blik in de spiegel</a:t>
            </a:r>
          </a:p>
          <a:p>
            <a:pPr lvl="0"/>
            <a:endParaRPr lang="nl-NL" sz="2000" dirty="0">
              <a:latin typeface="Verdana" panose="020B0604030504040204" pitchFamily="34" charset="0"/>
              <a:ea typeface="Verdana" panose="020B0604030504040204" pitchFamily="34" charset="0"/>
            </a:endParaRPr>
          </a:p>
          <a:p>
            <a:pPr marL="457200" lvl="0" indent="-457200">
              <a:buFont typeface="+mj-lt"/>
              <a:buAutoNum type="arabicPeriod"/>
            </a:pPr>
            <a:r>
              <a:rPr lang="nl-NL" sz="2000" dirty="0">
                <a:latin typeface="Verdana" panose="020B0604030504040204" pitchFamily="34" charset="0"/>
                <a:ea typeface="Verdana" panose="020B0604030504040204" pitchFamily="34" charset="0"/>
              </a:rPr>
              <a:t>Wat woog voor jou het zwaarst in ronde 1: jouw eigen portemonnee of de omstandigheden van de arbeider (ethiek)? Leg uit waarom.</a:t>
            </a:r>
            <a:br>
              <a:rPr lang="nl-NL" sz="2000" dirty="0">
                <a:latin typeface="Verdana" panose="020B0604030504040204" pitchFamily="34" charset="0"/>
                <a:ea typeface="Verdana" panose="020B0604030504040204" pitchFamily="34" charset="0"/>
              </a:rPr>
            </a:br>
            <a:endParaRPr lang="nl-NL" sz="2000" dirty="0">
              <a:latin typeface="Verdana" panose="020B0604030504040204" pitchFamily="34" charset="0"/>
              <a:ea typeface="Verdana" panose="020B0604030504040204" pitchFamily="34" charset="0"/>
            </a:endParaRPr>
          </a:p>
          <a:p>
            <a:pPr marL="457200" lvl="0" indent="-457200">
              <a:buFont typeface="+mj-lt"/>
              <a:buAutoNum type="arabicPeriod"/>
            </a:pPr>
            <a:r>
              <a:rPr lang="nl-NL" sz="2000" dirty="0">
                <a:latin typeface="Verdana" panose="020B0604030504040204" pitchFamily="34" charset="0"/>
                <a:ea typeface="Verdana" panose="020B0604030504040204" pitchFamily="34" charset="0"/>
              </a:rPr>
              <a:t>In de economie spreken we van externe effecten: de schade aan mens en milieu die niet in de winkelprijs van Product A (€3,-) zat. Vind jij het een goede zaak dat de overheid in ronde 3 die schade ging belasten met een heffing? Waarom wel of niet?</a:t>
            </a:r>
            <a:br>
              <a:rPr lang="nl-NL" sz="2000" dirty="0">
                <a:latin typeface="Verdana" panose="020B0604030504040204" pitchFamily="34" charset="0"/>
                <a:ea typeface="Verdana" panose="020B0604030504040204" pitchFamily="34" charset="0"/>
              </a:rPr>
            </a:br>
            <a:endParaRPr lang="nl-NL" sz="2000" dirty="0">
              <a:latin typeface="Verdana" panose="020B0604030504040204" pitchFamily="34" charset="0"/>
              <a:ea typeface="Verdana" panose="020B0604030504040204" pitchFamily="34" charset="0"/>
            </a:endParaRPr>
          </a:p>
          <a:p>
            <a:pPr marL="457200" lvl="0" indent="-457200">
              <a:buFont typeface="+mj-lt"/>
              <a:buAutoNum type="arabicPeriod"/>
            </a:pPr>
            <a:r>
              <a:rPr lang="nl-NL" sz="2000" dirty="0">
                <a:latin typeface="Verdana" panose="020B0604030504040204" pitchFamily="34" charset="0"/>
                <a:ea typeface="Verdana" panose="020B0604030504040204" pitchFamily="34" charset="0"/>
              </a:rPr>
              <a:t>Ben je bereid de echte kosten voor een product te betalen?</a:t>
            </a:r>
            <a:br>
              <a:rPr lang="nl-NL" sz="2400" dirty="0">
                <a:latin typeface="Verdana" panose="020B0604030504040204" pitchFamily="34" charset="0"/>
                <a:ea typeface="Verdana" panose="020B0604030504040204" pitchFamily="34" charset="0"/>
              </a:rPr>
            </a:br>
            <a:br>
              <a:rPr lang="nl-NL" sz="2400" dirty="0">
                <a:latin typeface="Verdana" panose="020B0604030504040204" pitchFamily="34" charset="0"/>
                <a:ea typeface="Verdana" panose="020B0604030504040204" pitchFamily="34" charset="0"/>
              </a:rPr>
            </a:br>
            <a:endParaRPr lang="nl-NL"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585437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CB9882-74A9-010B-E23B-E325FA5B8C6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F38914-E801-BE67-6245-3F22EC166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BA408863-63A5-B1D6-8F96-746F62F5B7EC}"/>
              </a:ext>
            </a:extLst>
          </p:cNvPr>
          <p:cNvSpPr>
            <a:spLocks noGrp="1"/>
          </p:cNvSpPr>
          <p:nvPr>
            <p:ph type="title"/>
          </p:nvPr>
        </p:nvSpPr>
        <p:spPr>
          <a:xfrm>
            <a:off x="838200" y="365125"/>
            <a:ext cx="10515600" cy="1325563"/>
          </a:xfrm>
        </p:spPr>
        <p:txBody>
          <a:bodyPr>
            <a:normAutofit fontScale="90000"/>
          </a:bodyPr>
          <a:lstStyle/>
          <a:p>
            <a:r>
              <a:rPr lang="nl-NL" sz="5400" dirty="0">
                <a:latin typeface="Verdana" panose="020B0604030504040204" pitchFamily="34" charset="0"/>
                <a:ea typeface="Verdana" panose="020B0604030504040204" pitchFamily="34" charset="0"/>
              </a:rPr>
              <a:t>Christelijke visie op koopgedrag</a:t>
            </a:r>
          </a:p>
        </p:txBody>
      </p:sp>
      <p:sp>
        <p:nvSpPr>
          <p:cNvPr id="10" name="sketch line">
            <a:extLst>
              <a:ext uri="{FF2B5EF4-FFF2-40B4-BE49-F238E27FC236}">
                <a16:creationId xmlns:a16="http://schemas.microsoft.com/office/drawing/2014/main" id="{D7D1427B-ADEC-0830-6C06-21E35107F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BD9E2EC8-960D-D512-2436-570EC88600F6}"/>
              </a:ext>
            </a:extLst>
          </p:cNvPr>
          <p:cNvSpPr>
            <a:spLocks noGrp="1"/>
          </p:cNvSpPr>
          <p:nvPr>
            <p:ph idx="1"/>
          </p:nvPr>
        </p:nvSpPr>
        <p:spPr>
          <a:xfrm>
            <a:off x="838200" y="1929384"/>
            <a:ext cx="10515600" cy="4251960"/>
          </a:xfrm>
        </p:spPr>
        <p:txBody>
          <a:bodyPr>
            <a:normAutofit/>
          </a:bodyPr>
          <a:lstStyle/>
          <a:p>
            <a:pPr marL="0" indent="0">
              <a:buNone/>
            </a:pPr>
            <a:r>
              <a:rPr lang="nl-NL" sz="2400" dirty="0">
                <a:latin typeface="Verdana" panose="020B0604030504040204" pitchFamily="34" charset="0"/>
                <a:ea typeface="Verdana" panose="020B0604030504040204" pitchFamily="34" charset="0"/>
              </a:rPr>
              <a:t>Consumenten hebben geen invloed op de overheid of op bedrijven. Ze kunnen wel impact hebben met hun koopgedrag. </a:t>
            </a:r>
          </a:p>
          <a:p>
            <a:pPr marL="0" indent="0">
              <a:buNone/>
            </a:pPr>
            <a:endParaRPr lang="nl-NL" sz="2400" dirty="0">
              <a:latin typeface="Verdana" panose="020B0604030504040204" pitchFamily="34" charset="0"/>
              <a:ea typeface="Verdana" panose="020B0604030504040204" pitchFamily="34" charset="0"/>
            </a:endParaRPr>
          </a:p>
          <a:p>
            <a:pPr marL="0" indent="0">
              <a:buNone/>
            </a:pPr>
            <a:r>
              <a:rPr lang="nl-NL" sz="2400" dirty="0">
                <a:latin typeface="Verdana" panose="020B0604030504040204" pitchFamily="34" charset="0"/>
                <a:ea typeface="Verdana" panose="020B0604030504040204" pitchFamily="34" charset="0"/>
              </a:rPr>
              <a:t>Je koopgedrag wordt bepaald door je normen en waarden. Bijbel geeft ons duidelijke richtlijnen. Denk aan:</a:t>
            </a:r>
          </a:p>
          <a:p>
            <a:endParaRPr lang="nl-NL" sz="2400" dirty="0">
              <a:latin typeface="Verdana" panose="020B0604030504040204" pitchFamily="34" charset="0"/>
              <a:ea typeface="Verdana" panose="020B0604030504040204" pitchFamily="34" charset="0"/>
            </a:endParaRPr>
          </a:p>
          <a:p>
            <a:r>
              <a:rPr lang="nl-NL" sz="2400" b="1" dirty="0">
                <a:latin typeface="Verdana" panose="020B0604030504040204" pitchFamily="34" charset="0"/>
                <a:ea typeface="Verdana" panose="020B0604030504040204" pitchFamily="34" charset="0"/>
              </a:rPr>
              <a:t>Rentmeesterschap</a:t>
            </a:r>
            <a:r>
              <a:rPr lang="nl-NL" sz="2400" dirty="0">
                <a:latin typeface="Verdana" panose="020B0604030504040204" pitchFamily="34" charset="0"/>
                <a:ea typeface="Verdana" panose="020B0604030504040204" pitchFamily="34" charset="0"/>
              </a:rPr>
              <a:t> over de aarde (scheppingsopdracht)</a:t>
            </a:r>
          </a:p>
          <a:p>
            <a:r>
              <a:rPr lang="nl-NL" sz="2400" b="1" dirty="0">
                <a:latin typeface="Verdana" panose="020B0604030504040204" pitchFamily="34" charset="0"/>
                <a:ea typeface="Verdana" panose="020B0604030504040204" pitchFamily="34" charset="0"/>
              </a:rPr>
              <a:t>Zorg</a:t>
            </a:r>
            <a:r>
              <a:rPr lang="nl-NL" sz="2400" dirty="0">
                <a:latin typeface="Verdana" panose="020B0604030504040204" pitchFamily="34" charset="0"/>
                <a:ea typeface="Verdana" panose="020B0604030504040204" pitchFamily="34" charset="0"/>
              </a:rPr>
              <a:t> voor arbeiders (in OT en NT)</a:t>
            </a:r>
          </a:p>
          <a:p>
            <a:r>
              <a:rPr lang="nl-NL" sz="2400" dirty="0">
                <a:latin typeface="Verdana" panose="020B0604030504040204" pitchFamily="34" charset="0"/>
                <a:ea typeface="Verdana" panose="020B0604030504040204" pitchFamily="34" charset="0"/>
              </a:rPr>
              <a:t>Economie van het </a:t>
            </a:r>
            <a:r>
              <a:rPr lang="nl-NL" sz="2400" b="1" dirty="0">
                <a:latin typeface="Verdana" panose="020B0604030504040204" pitchFamily="34" charset="0"/>
                <a:ea typeface="Verdana" panose="020B0604030504040204" pitchFamily="34" charset="0"/>
              </a:rPr>
              <a:t>genoeg</a:t>
            </a:r>
            <a:r>
              <a:rPr lang="nl-NL" sz="2400" dirty="0">
                <a:latin typeface="Verdana" panose="020B0604030504040204" pitchFamily="34" charset="0"/>
                <a:ea typeface="Verdana" panose="020B0604030504040204" pitchFamily="34" charset="0"/>
              </a:rPr>
              <a:t> (</a:t>
            </a:r>
            <a:r>
              <a:rPr lang="nl-NL" sz="2400" dirty="0" err="1">
                <a:latin typeface="Verdana" panose="020B0604030504040204" pitchFamily="34" charset="0"/>
                <a:ea typeface="Verdana" panose="020B0604030504040204" pitchFamily="34" charset="0"/>
              </a:rPr>
              <a:t>Agur</a:t>
            </a:r>
            <a:r>
              <a:rPr lang="nl-NL" sz="2400" dirty="0">
                <a:latin typeface="Verdana" panose="020B0604030504040204" pitchFamily="34" charset="0"/>
                <a:ea typeface="Verdana" panose="020B0604030504040204" pitchFamily="34" charset="0"/>
              </a:rPr>
              <a:t>)</a:t>
            </a: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40719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BB8D2E-F304-6CB2-22CE-C6DFBEEF00E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76602B-9FAD-99B0-3247-7D6FE6A79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B115A52D-71C7-ED68-394F-1F88BA8DA316}"/>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Alternatieven voor ‘goedkoop’</a:t>
            </a:r>
          </a:p>
        </p:txBody>
      </p:sp>
      <p:sp>
        <p:nvSpPr>
          <p:cNvPr id="10" name="sketch line">
            <a:extLst>
              <a:ext uri="{FF2B5EF4-FFF2-40B4-BE49-F238E27FC236}">
                <a16:creationId xmlns:a16="http://schemas.microsoft.com/office/drawing/2014/main" id="{7F2857C0-AFC5-CEB4-0F67-5F75D3F4C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76318C1A-83CE-D172-6380-102529E303A3}"/>
              </a:ext>
            </a:extLst>
          </p:cNvPr>
          <p:cNvSpPr>
            <a:spLocks noGrp="1"/>
          </p:cNvSpPr>
          <p:nvPr>
            <p:ph idx="1"/>
          </p:nvPr>
        </p:nvSpPr>
        <p:spPr>
          <a:xfrm>
            <a:off x="838200" y="1929384"/>
            <a:ext cx="10515600" cy="4251960"/>
          </a:xfrm>
        </p:spPr>
        <p:txBody>
          <a:bodyPr>
            <a:normAutofit/>
          </a:bodyPr>
          <a:lstStyle/>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
        <p:nvSpPr>
          <p:cNvPr id="7" name="Tekstvak 6">
            <a:extLst>
              <a:ext uri="{FF2B5EF4-FFF2-40B4-BE49-F238E27FC236}">
                <a16:creationId xmlns:a16="http://schemas.microsoft.com/office/drawing/2014/main" id="{7AC77A11-5AD7-749E-8F5B-2F9DC370935E}"/>
              </a:ext>
            </a:extLst>
          </p:cNvPr>
          <p:cNvSpPr txBox="1"/>
          <p:nvPr/>
        </p:nvSpPr>
        <p:spPr>
          <a:xfrm>
            <a:off x="669037" y="2239482"/>
            <a:ext cx="10151364" cy="2246769"/>
          </a:xfrm>
          <a:prstGeom prst="rect">
            <a:avLst/>
          </a:prstGeom>
          <a:noFill/>
        </p:spPr>
        <p:txBody>
          <a:bodyPr wrap="square" rtlCol="0">
            <a:spAutoFit/>
          </a:bodyPr>
          <a:lstStyle/>
          <a:p>
            <a:r>
              <a:rPr lang="nl-NL" sz="2800" dirty="0">
                <a:latin typeface="Verdana" panose="020B0604030504040204" pitchFamily="34" charset="0"/>
                <a:ea typeface="Verdana" panose="020B0604030504040204" pitchFamily="34" charset="0"/>
              </a:rPr>
              <a:t>Mensen vinden het leuk om goedkope producten te kopen, maar denken vaak te weinig na over de gevolgen.</a:t>
            </a:r>
          </a:p>
          <a:p>
            <a:endParaRPr lang="nl-NL" sz="2800" dirty="0">
              <a:latin typeface="Verdana" panose="020B0604030504040204" pitchFamily="34" charset="0"/>
              <a:ea typeface="Verdana" panose="020B0604030504040204" pitchFamily="34" charset="0"/>
            </a:endParaRPr>
          </a:p>
          <a:p>
            <a:r>
              <a:rPr lang="nl-NL" sz="2800" dirty="0">
                <a:latin typeface="Verdana" panose="020B0604030504040204" pitchFamily="34" charset="0"/>
                <a:ea typeface="Verdana" panose="020B0604030504040204" pitchFamily="34" charset="0"/>
              </a:rPr>
              <a:t>Welke alternatieven zijn er volgens jullie? </a:t>
            </a:r>
          </a:p>
        </p:txBody>
      </p:sp>
    </p:spTree>
    <p:extLst>
      <p:ext uri="{BB962C8B-B14F-4D97-AF65-F5344CB8AC3E}">
        <p14:creationId xmlns:p14="http://schemas.microsoft.com/office/powerpoint/2010/main" val="2379713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13EBA9-1EAA-5DBD-6812-8B3FC5C57AF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D29BD3-E1FA-646D-3A73-E4468AB38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94511814-1F7C-585F-D18D-06B63B94981C}"/>
              </a:ext>
            </a:extLst>
          </p:cNvPr>
          <p:cNvSpPr>
            <a:spLocks noGrp="1"/>
          </p:cNvSpPr>
          <p:nvPr>
            <p:ph type="title"/>
          </p:nvPr>
        </p:nvSpPr>
        <p:spPr>
          <a:xfrm>
            <a:off x="838200" y="365125"/>
            <a:ext cx="10515600" cy="1325563"/>
          </a:xfrm>
        </p:spPr>
        <p:txBody>
          <a:bodyPr>
            <a:normAutofit/>
          </a:bodyPr>
          <a:lstStyle/>
          <a:p>
            <a:r>
              <a:rPr lang="nl-NL" sz="4800" dirty="0">
                <a:latin typeface="Verdana" panose="020B0604030504040204" pitchFamily="34" charset="0"/>
                <a:ea typeface="Verdana" panose="020B0604030504040204" pitchFamily="34" charset="0"/>
              </a:rPr>
              <a:t>Alternatieven voor ‘goedkoop’</a:t>
            </a:r>
          </a:p>
        </p:txBody>
      </p:sp>
      <p:sp>
        <p:nvSpPr>
          <p:cNvPr id="10" name="sketch line">
            <a:extLst>
              <a:ext uri="{FF2B5EF4-FFF2-40B4-BE49-F238E27FC236}">
                <a16:creationId xmlns:a16="http://schemas.microsoft.com/office/drawing/2014/main" id="{3A0231F6-8894-BF7F-667E-E3A4C5CA4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1BB8C1FA-0456-7C93-0369-27313F94FED0}"/>
              </a:ext>
            </a:extLst>
          </p:cNvPr>
          <p:cNvSpPr>
            <a:spLocks noGrp="1"/>
          </p:cNvSpPr>
          <p:nvPr>
            <p:ph idx="1"/>
          </p:nvPr>
        </p:nvSpPr>
        <p:spPr>
          <a:xfrm>
            <a:off x="838200" y="1929384"/>
            <a:ext cx="10515600" cy="4251960"/>
          </a:xfrm>
        </p:spPr>
        <p:txBody>
          <a:bodyPr>
            <a:normAutofit/>
          </a:bodyPr>
          <a:lstStyle/>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sz="2000" dirty="0">
              <a:latin typeface="Verdana" panose="020B0604030504040204" pitchFamily="34" charset="0"/>
              <a:ea typeface="Verdana" panose="020B0604030504040204" pitchFamily="34" charset="0"/>
            </a:endParaRPr>
          </a:p>
          <a:p>
            <a:pPr marL="0" lvl="0" indent="0">
              <a:buNone/>
            </a:pPr>
            <a:endParaRPr lang="nl-NL" sz="2000" dirty="0">
              <a:latin typeface="Verdana" panose="020B0604030504040204" pitchFamily="34" charset="0"/>
              <a:ea typeface="Verdana" panose="020B0604030504040204" pitchFamily="34" charset="0"/>
            </a:endParaRPr>
          </a:p>
        </p:txBody>
      </p:sp>
      <p:sp>
        <p:nvSpPr>
          <p:cNvPr id="5" name="Tekstvak 4">
            <a:extLst>
              <a:ext uri="{FF2B5EF4-FFF2-40B4-BE49-F238E27FC236}">
                <a16:creationId xmlns:a16="http://schemas.microsoft.com/office/drawing/2014/main" id="{9641DEAA-01E4-DD89-0870-8A7F7C18F9CC}"/>
              </a:ext>
            </a:extLst>
          </p:cNvPr>
          <p:cNvSpPr txBox="1"/>
          <p:nvPr/>
        </p:nvSpPr>
        <p:spPr>
          <a:xfrm>
            <a:off x="389467" y="1869637"/>
            <a:ext cx="11133497" cy="3824124"/>
          </a:xfrm>
          <a:prstGeom prst="rect">
            <a:avLst/>
          </a:prstGeom>
          <a:noFill/>
        </p:spPr>
        <p:txBody>
          <a:bodyPr wrap="square">
            <a:spAutoFit/>
          </a:bodyPr>
          <a:lstStyle/>
          <a:p>
            <a:pPr marL="0" marR="0">
              <a:spcBef>
                <a:spcPts val="900"/>
              </a:spcBef>
              <a:spcAft>
                <a:spcPts val="1200"/>
              </a:spcAft>
              <a:buNone/>
            </a:pPr>
            <a:r>
              <a:rPr lang="nl-NL" sz="2000" b="1" u="none" strike="noStrike" dirty="0">
                <a:effectLst/>
                <a:latin typeface="Verdana" panose="020B0604030504040204" pitchFamily="34" charset="0"/>
                <a:ea typeface="Verdana" panose="020B0604030504040204" pitchFamily="34" charset="0"/>
              </a:rPr>
              <a:t>Consuminderen heeft </a:t>
            </a:r>
            <a:r>
              <a:rPr lang="nl-NL" sz="2000" b="0" u="none" strike="noStrike" dirty="0">
                <a:effectLst/>
                <a:latin typeface="Verdana" panose="020B0604030504040204" pitchFamily="34" charset="0"/>
                <a:ea typeface="Verdana" panose="020B0604030504040204" pitchFamily="34" charset="0"/>
              </a:rPr>
              <a:t>de meeste impact. Maar als je toch spullen nodig hebt, zijn dit de belangrijkste duurzame alternatieven:</a:t>
            </a:r>
          </a:p>
          <a:p>
            <a:pPr marL="342900" marR="0" lvl="0" indent="-342900">
              <a:spcBef>
                <a:spcPts val="900"/>
              </a:spcBef>
              <a:spcAft>
                <a:spcPts val="900"/>
              </a:spcAft>
              <a:buFont typeface="Arial" panose="020B0604020202020204" pitchFamily="34" charset="0"/>
              <a:buChar char="•"/>
            </a:pPr>
            <a:r>
              <a:rPr lang="nl-NL" sz="2000" b="1" u="none" strike="noStrike" dirty="0">
                <a:effectLst/>
                <a:latin typeface="Verdana" panose="020B0604030504040204" pitchFamily="34" charset="0"/>
                <a:ea typeface="Verdana" panose="020B0604030504040204" pitchFamily="34" charset="0"/>
              </a:rPr>
              <a:t>Hergebruiken en delen</a:t>
            </a:r>
            <a:r>
              <a:rPr lang="nl-NL" sz="2000" u="none" strike="noStrike" dirty="0">
                <a:effectLst/>
                <a:latin typeface="Verdana" panose="020B0604030504040204" pitchFamily="34" charset="0"/>
                <a:ea typeface="Verdana" panose="020B0604030504040204" pitchFamily="34" charset="0"/>
              </a:rPr>
              <a:t>: Kies voor tweedehands meubels en kleding, of ga voor </a:t>
            </a:r>
            <a:r>
              <a:rPr lang="nl-NL" sz="2000" u="none" strike="noStrike" dirty="0" err="1">
                <a:effectLst/>
                <a:latin typeface="Verdana" panose="020B0604030504040204" pitchFamily="34" charset="0"/>
                <a:ea typeface="Verdana" panose="020B0604030504040204" pitchFamily="34" charset="0"/>
              </a:rPr>
              <a:t>refurbished</a:t>
            </a:r>
            <a:r>
              <a:rPr lang="nl-NL" sz="2000" u="none" strike="noStrike" dirty="0">
                <a:effectLst/>
                <a:latin typeface="Verdana" panose="020B0604030504040204" pitchFamily="34" charset="0"/>
                <a:ea typeface="Verdana" panose="020B0604030504040204" pitchFamily="34" charset="0"/>
              </a:rPr>
              <a:t> elektronica. Ook het lenen of ruilen helpt tegen overconsumptie.</a:t>
            </a:r>
          </a:p>
          <a:p>
            <a:pPr marL="342900" marR="0" lvl="0" indent="-342900">
              <a:spcBef>
                <a:spcPts val="900"/>
              </a:spcBef>
              <a:spcAft>
                <a:spcPts val="900"/>
              </a:spcAft>
              <a:buFont typeface="Arial" panose="020B0604020202020204" pitchFamily="34" charset="0"/>
              <a:buChar char="•"/>
            </a:pPr>
            <a:r>
              <a:rPr lang="nl-NL" sz="2000" b="1" u="none" strike="noStrike" dirty="0">
                <a:effectLst/>
                <a:latin typeface="Verdana" panose="020B0604030504040204" pitchFamily="34" charset="0"/>
                <a:ea typeface="Verdana" panose="020B0604030504040204" pitchFamily="34" charset="0"/>
              </a:rPr>
              <a:t>Onderhouden en repareren</a:t>
            </a:r>
            <a:r>
              <a:rPr lang="nl-NL" sz="2000" u="none" strike="noStrike" dirty="0">
                <a:effectLst/>
                <a:latin typeface="Verdana" panose="020B0604030504040204" pitchFamily="34" charset="0"/>
                <a:ea typeface="Verdana" panose="020B0604030504040204" pitchFamily="34" charset="0"/>
              </a:rPr>
              <a:t>: Verleng de levensduur van je huidige spullen door ze te (laten) repareren</a:t>
            </a:r>
            <a:r>
              <a:rPr lang="nl-NL" sz="2000" dirty="0">
                <a:latin typeface="Verdana" panose="020B0604030504040204" pitchFamily="34" charset="0"/>
                <a:ea typeface="Verdana" panose="020B0604030504040204" pitchFamily="34" charset="0"/>
              </a:rPr>
              <a:t>.</a:t>
            </a:r>
          </a:p>
          <a:p>
            <a:pPr marL="342900" marR="0" lvl="0" indent="-342900">
              <a:spcBef>
                <a:spcPts val="900"/>
              </a:spcBef>
              <a:spcAft>
                <a:spcPts val="900"/>
              </a:spcAft>
              <a:buFont typeface="Arial" panose="020B0604020202020204" pitchFamily="34" charset="0"/>
              <a:buChar char="•"/>
            </a:pPr>
            <a:r>
              <a:rPr lang="nl-NL" sz="2000" b="1" u="none" strike="noStrike" dirty="0">
                <a:effectLst/>
                <a:latin typeface="Verdana" panose="020B0604030504040204" pitchFamily="34" charset="0"/>
                <a:ea typeface="Verdana" panose="020B0604030504040204" pitchFamily="34" charset="0"/>
              </a:rPr>
              <a:t>Kwaliteit boven kwantiteit</a:t>
            </a:r>
            <a:r>
              <a:rPr lang="nl-NL" sz="2000" u="none" strike="noStrike" dirty="0">
                <a:effectLst/>
                <a:latin typeface="Verdana" panose="020B0604030504040204" pitchFamily="34" charset="0"/>
                <a:ea typeface="Verdana" panose="020B0604030504040204" pitchFamily="34" charset="0"/>
              </a:rPr>
              <a:t>: Koop als het écht nieuw moet zijn kwaliteitsproducten in plaats van goedkope die snel kapotgaan.</a:t>
            </a:r>
          </a:p>
          <a:p>
            <a:pPr marL="342900" marR="0" lvl="0" indent="-342900">
              <a:spcBef>
                <a:spcPts val="900"/>
              </a:spcBef>
              <a:spcAft>
                <a:spcPts val="900"/>
              </a:spcAft>
              <a:buFont typeface="Arial" panose="020B0604020202020204" pitchFamily="34" charset="0"/>
              <a:buChar char="•"/>
            </a:pPr>
            <a:r>
              <a:rPr lang="nl-NL" sz="2000" b="1" u="none" strike="noStrike" dirty="0">
                <a:effectLst/>
                <a:latin typeface="Verdana" panose="020B0604030504040204" pitchFamily="34" charset="0"/>
                <a:ea typeface="Verdana" panose="020B0604030504040204" pitchFamily="34" charset="0"/>
              </a:rPr>
              <a:t>Zelf maken (DIY): </a:t>
            </a:r>
            <a:r>
              <a:rPr lang="nl-NL" sz="2000" u="none" strike="noStrike" dirty="0">
                <a:effectLst/>
                <a:latin typeface="Verdana" panose="020B0604030504040204" pitchFamily="34" charset="0"/>
                <a:ea typeface="Verdana" panose="020B0604030504040204" pitchFamily="34" charset="0"/>
              </a:rPr>
              <a:t>Maak vaker zelf dingen van materialen die je al in huis hebt.</a:t>
            </a:r>
          </a:p>
        </p:txBody>
      </p:sp>
    </p:spTree>
    <p:extLst>
      <p:ext uri="{BB962C8B-B14F-4D97-AF65-F5344CB8AC3E}">
        <p14:creationId xmlns:p14="http://schemas.microsoft.com/office/powerpoint/2010/main" val="3315300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77746E-DE4E-0E18-034B-6B299A5B1C9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961998-6A41-D009-2167-E346270F46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13D236F7-8C64-420F-59E2-44CBF838C02B}"/>
              </a:ext>
            </a:extLst>
          </p:cNvPr>
          <p:cNvSpPr>
            <a:spLocks noGrp="1"/>
          </p:cNvSpPr>
          <p:nvPr>
            <p:ph type="title"/>
          </p:nvPr>
        </p:nvSpPr>
        <p:spPr>
          <a:xfrm>
            <a:off x="838200" y="365125"/>
            <a:ext cx="10515600" cy="1325563"/>
          </a:xfrm>
        </p:spPr>
        <p:txBody>
          <a:bodyPr>
            <a:normAutofit/>
          </a:bodyPr>
          <a:lstStyle/>
          <a:p>
            <a:r>
              <a:rPr lang="nl-NL" sz="5400">
                <a:latin typeface="Verdana" panose="020B0604030504040204" pitchFamily="34" charset="0"/>
                <a:ea typeface="Verdana" panose="020B0604030504040204" pitchFamily="34" charset="0"/>
              </a:rPr>
              <a:t>Samenwerkingsopdracht</a:t>
            </a:r>
            <a:endParaRPr lang="nl-NL" sz="5400" dirty="0">
              <a:latin typeface="Verdana" panose="020B0604030504040204" pitchFamily="34" charset="0"/>
              <a:ea typeface="Verdana" panose="020B0604030504040204" pitchFamily="34" charset="0"/>
            </a:endParaRPr>
          </a:p>
        </p:txBody>
      </p:sp>
      <p:sp>
        <p:nvSpPr>
          <p:cNvPr id="10" name="sketch line">
            <a:extLst>
              <a:ext uri="{FF2B5EF4-FFF2-40B4-BE49-F238E27FC236}">
                <a16:creationId xmlns:a16="http://schemas.microsoft.com/office/drawing/2014/main" id="{4C987174-8B46-C1E5-9B06-7809BCE2E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jdelijke aanduiding voor inhoud 2">
            <a:extLst>
              <a:ext uri="{FF2B5EF4-FFF2-40B4-BE49-F238E27FC236}">
                <a16:creationId xmlns:a16="http://schemas.microsoft.com/office/drawing/2014/main" id="{ABDBA780-3FED-0EC2-816F-6AFB80A96E16}"/>
              </a:ext>
            </a:extLst>
          </p:cNvPr>
          <p:cNvSpPr>
            <a:spLocks noGrp="1"/>
          </p:cNvSpPr>
          <p:nvPr>
            <p:ph idx="1"/>
          </p:nvPr>
        </p:nvSpPr>
        <p:spPr>
          <a:xfrm>
            <a:off x="669036" y="2145877"/>
            <a:ext cx="10515600" cy="4251960"/>
          </a:xfrm>
        </p:spPr>
        <p:txBody>
          <a:bodyPr>
            <a:normAutofit fontScale="92500"/>
          </a:bodyPr>
          <a:lstStyle/>
          <a:p>
            <a:pPr marL="0" indent="0">
              <a:buNone/>
            </a:pPr>
            <a:r>
              <a:rPr lang="nl-NL" sz="2400" dirty="0">
                <a:latin typeface="Verdana" panose="020B0604030504040204" pitchFamily="34" charset="0"/>
                <a:ea typeface="Verdana" panose="020B0604030504040204" pitchFamily="34" charset="0"/>
              </a:rPr>
              <a:t>In tweetallen bedenk je een campagne waarin je aandacht vraagt voor één van de alternatieven voor het kopen van goedkope producten.</a:t>
            </a:r>
          </a:p>
          <a:p>
            <a:pPr marL="0" indent="0">
              <a:buNone/>
            </a:pPr>
            <a:endParaRPr lang="nl-NL" sz="2400" dirty="0">
              <a:latin typeface="Verdana" panose="020B0604030504040204" pitchFamily="34" charset="0"/>
              <a:ea typeface="Verdana" panose="020B0604030504040204" pitchFamily="34" charset="0"/>
            </a:endParaRPr>
          </a:p>
          <a:p>
            <a:pPr marL="0" indent="0">
              <a:buNone/>
            </a:pPr>
            <a:r>
              <a:rPr lang="nl-NL" sz="2400" dirty="0">
                <a:latin typeface="Verdana" panose="020B0604030504040204" pitchFamily="34" charset="0"/>
                <a:ea typeface="Verdana" panose="020B0604030504040204" pitchFamily="34" charset="0"/>
              </a:rPr>
              <a:t>Maak een ontwerp/schets van jullie campagne. Laat hierin zien:</a:t>
            </a:r>
          </a:p>
          <a:p>
            <a:r>
              <a:rPr lang="nl-NL" sz="2400" dirty="0">
                <a:latin typeface="Verdana" panose="020B0604030504040204" pitchFamily="34" charset="0"/>
                <a:ea typeface="Verdana" panose="020B0604030504040204" pitchFamily="34" charset="0"/>
              </a:rPr>
              <a:t>De gevolgen: Breng de nadelen van goedkope producten in beeld.</a:t>
            </a:r>
          </a:p>
          <a:p>
            <a:r>
              <a:rPr lang="nl-NL" sz="2400" dirty="0">
                <a:latin typeface="Verdana" panose="020B0604030504040204" pitchFamily="34" charset="0"/>
                <a:ea typeface="Verdana" panose="020B0604030504040204" pitchFamily="34" charset="0"/>
              </a:rPr>
              <a:t>Het alternatief: Kies één duurzame oplossing en stel deze centraal.</a:t>
            </a:r>
          </a:p>
          <a:p>
            <a:r>
              <a:rPr lang="nl-NL" sz="2400" dirty="0">
                <a:latin typeface="Verdana" panose="020B0604030504040204" pitchFamily="34" charset="0"/>
                <a:ea typeface="Verdana" panose="020B0604030504040204" pitchFamily="34" charset="0"/>
              </a:rPr>
              <a:t>De slogan: Bedenk een korte, krachtige en activerende tekst.</a:t>
            </a:r>
          </a:p>
          <a:p>
            <a:pPr marL="0" indent="0">
              <a:buNone/>
            </a:pPr>
            <a:endParaRPr lang="nl-NL" sz="2400" dirty="0">
              <a:latin typeface="Verdana" panose="020B0604030504040204" pitchFamily="34" charset="0"/>
              <a:ea typeface="Verdana" panose="020B0604030504040204" pitchFamily="34" charset="0"/>
            </a:endParaRPr>
          </a:p>
          <a:p>
            <a:pPr marL="0" indent="0">
              <a:buNone/>
            </a:pPr>
            <a:r>
              <a:rPr lang="nl-NL" sz="2400" b="1" dirty="0">
                <a:latin typeface="Verdana" panose="020B0604030504040204" pitchFamily="34" charset="0"/>
                <a:ea typeface="Verdana" panose="020B0604030504040204" pitchFamily="34" charset="0"/>
              </a:rPr>
              <a:t>Bedenk waar je je campagne zou willen laten zien, wie je wilt bereiken en welk ‘medium’ je wilt gebruiken.</a:t>
            </a:r>
          </a:p>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22386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E7D65C-A2E0-B02D-3818-FFE9E3600B4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C22810-AAA5-A303-951E-6A2F8BABA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B629465-BBE8-BEAB-4CB1-CFFA80922F76}"/>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Afsluiting van de les</a:t>
            </a:r>
          </a:p>
        </p:txBody>
      </p:sp>
      <p:sp>
        <p:nvSpPr>
          <p:cNvPr id="10" name="sketch line">
            <a:extLst>
              <a:ext uri="{FF2B5EF4-FFF2-40B4-BE49-F238E27FC236}">
                <a16:creationId xmlns:a16="http://schemas.microsoft.com/office/drawing/2014/main" id="{50685B44-912A-5BFC-AEBF-9CAF0DB29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8A617A3B-ADD7-3E23-3620-A441207B8CAC}"/>
              </a:ext>
            </a:extLst>
          </p:cNvPr>
          <p:cNvSpPr>
            <a:spLocks noGrp="1"/>
          </p:cNvSpPr>
          <p:nvPr>
            <p:ph idx="1"/>
          </p:nvPr>
        </p:nvSpPr>
        <p:spPr>
          <a:xfrm>
            <a:off x="838200" y="1929384"/>
            <a:ext cx="10515600" cy="4251960"/>
          </a:xfrm>
        </p:spPr>
        <p:txBody>
          <a:bodyPr>
            <a:normAutofit/>
          </a:bodyPr>
          <a:lstStyle/>
          <a:p>
            <a:pPr marL="0" indent="0">
              <a:buNone/>
            </a:pPr>
            <a:endParaRPr lang="nl-NL" sz="2200" dirty="0">
              <a:latin typeface="Verdana" panose="020B0604030504040204" pitchFamily="34" charset="0"/>
              <a:ea typeface="Verdana" panose="020B0604030504040204" pitchFamily="34" charset="0"/>
            </a:endParaRPr>
          </a:p>
          <a:p>
            <a:pPr marL="0" indent="0">
              <a:buNone/>
            </a:pPr>
            <a:r>
              <a:rPr lang="nl-NL" sz="2400" b="1" dirty="0">
                <a:latin typeface="Verdana" panose="020B0604030504040204" pitchFamily="34" charset="0"/>
                <a:ea typeface="Verdana" panose="020B0604030504040204" pitchFamily="34" charset="0"/>
              </a:rPr>
              <a:t>Welke keuzes ga jij maken?</a:t>
            </a:r>
          </a:p>
          <a:p>
            <a:pPr marL="0" indent="0">
              <a:buNone/>
            </a:pPr>
            <a:br>
              <a:rPr lang="nl-NL" sz="2400" dirty="0">
                <a:latin typeface="Verdana" panose="020B0604030504040204" pitchFamily="34" charset="0"/>
                <a:ea typeface="Verdana" panose="020B0604030504040204" pitchFamily="34" charset="0"/>
              </a:rPr>
            </a:br>
            <a:br>
              <a:rPr lang="nl-NL" sz="2400" dirty="0">
                <a:latin typeface="Verdana" panose="020B0604030504040204" pitchFamily="34" charset="0"/>
                <a:ea typeface="Verdana" panose="020B0604030504040204" pitchFamily="34" charset="0"/>
              </a:rPr>
            </a:br>
            <a:r>
              <a:rPr lang="nl-NL" sz="2400" dirty="0">
                <a:latin typeface="Verdana" panose="020B0604030504040204" pitchFamily="34" charset="0"/>
                <a:ea typeface="Verdana" panose="020B0604030504040204" pitchFamily="34" charset="0"/>
              </a:rPr>
              <a:t>Noem het belangrijkste wat je in deze lessen hebt geleerd en wat je in je koopgedrag wilt veranderen. Deel dit met je klasgenoot.  </a:t>
            </a:r>
            <a:br>
              <a:rPr lang="nl-NL" sz="2400" dirty="0">
                <a:latin typeface="Verdana" panose="020B0604030504040204" pitchFamily="34" charset="0"/>
                <a:ea typeface="Verdana" panose="020B0604030504040204" pitchFamily="34" charset="0"/>
              </a:rPr>
            </a:br>
            <a:br>
              <a:rPr lang="nl-NL" sz="2400" dirty="0">
                <a:latin typeface="Verdana" panose="020B0604030504040204" pitchFamily="34" charset="0"/>
                <a:ea typeface="Verdana" panose="020B0604030504040204" pitchFamily="34" charset="0"/>
              </a:rPr>
            </a:br>
            <a:r>
              <a:rPr lang="nl-NL" sz="2400" dirty="0">
                <a:latin typeface="Verdana" panose="020B0604030504040204" pitchFamily="34" charset="0"/>
                <a:ea typeface="Verdana" panose="020B0604030504040204" pitchFamily="34" charset="0"/>
              </a:rPr>
              <a:t>In dit korte gesprekje kijk je vooral naar de reden waarom je je gedrag wilt veranderen.</a:t>
            </a: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4004001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36C9BF925FB146A783043C24CD720C" ma:contentTypeVersion="13" ma:contentTypeDescription="Een nieuw document maken." ma:contentTypeScope="" ma:versionID="41f8394f7ff6da5f650f57a77d1e8754">
  <xsd:schema xmlns:xsd="http://www.w3.org/2001/XMLSchema" xmlns:xs="http://www.w3.org/2001/XMLSchema" xmlns:p="http://schemas.microsoft.com/office/2006/metadata/properties" xmlns:ns2="86409d89-0a11-4ae9-9f45-f3b4ef54eeee" xmlns:ns3="37ea4e3e-e144-45a8-938e-e5b953a43d91" targetNamespace="http://schemas.microsoft.com/office/2006/metadata/properties" ma:root="true" ma:fieldsID="fbcad3ab7c587734da69947b7b5fdcb9" ns2:_="" ns3:_="">
    <xsd:import namespace="86409d89-0a11-4ae9-9f45-f3b4ef54eeee"/>
    <xsd:import namespace="37ea4e3e-e144-45a8-938e-e5b953a43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09d89-0a11-4ae9-9f45-f3b4ef54e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ea4e3e-e144-45a8-938e-e5b953a43d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f33807-f1ce-41a3-a1ef-d5465686a433}" ma:internalName="TaxCatchAll" ma:showField="CatchAllData" ma:web="37ea4e3e-e144-45a8-938e-e5b953a43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6409d89-0a11-4ae9-9f45-f3b4ef54eeee">
      <Terms xmlns="http://schemas.microsoft.com/office/infopath/2007/PartnerControls"/>
    </lcf76f155ced4ddcb4097134ff3c332f>
    <TaxCatchAll xmlns="37ea4e3e-e144-45a8-938e-e5b953a43d91" xsi:nil="true"/>
  </documentManagement>
</p:properties>
</file>

<file path=customXml/itemProps1.xml><?xml version="1.0" encoding="utf-8"?>
<ds:datastoreItem xmlns:ds="http://schemas.openxmlformats.org/officeDocument/2006/customXml" ds:itemID="{A5FBA0BA-AA47-4630-B222-9624595B7D33}">
  <ds:schemaRefs>
    <ds:schemaRef ds:uri="http://schemas.microsoft.com/sharepoint/v3/contenttype/forms"/>
  </ds:schemaRefs>
</ds:datastoreItem>
</file>

<file path=customXml/itemProps2.xml><?xml version="1.0" encoding="utf-8"?>
<ds:datastoreItem xmlns:ds="http://schemas.openxmlformats.org/officeDocument/2006/customXml" ds:itemID="{18C3CF8D-55A4-449C-9D6E-430B41EBEA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409d89-0a11-4ae9-9f45-f3b4ef54eeee"/>
    <ds:schemaRef ds:uri="37ea4e3e-e144-45a8-938e-e5b953a43d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AC296C-A251-4E18-9CCF-E22EB6E5DB44}">
  <ds:schemaRefs>
    <ds:schemaRef ds:uri="http://purl.org/dc/elements/1.1/"/>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37ea4e3e-e144-45a8-938e-e5b953a43d91"/>
    <ds:schemaRef ds:uri="http://purl.org/dc/terms/"/>
    <ds:schemaRef ds:uri="86409d89-0a11-4ae9-9f45-f3b4ef54eee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1222</Words>
  <Application>Microsoft Office PowerPoint</Application>
  <PresentationFormat>Breedbeeld</PresentationFormat>
  <Paragraphs>141</Paragraphs>
  <Slides>15</Slides>
  <Notes>15</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15</vt:i4>
      </vt:variant>
    </vt:vector>
  </HeadingPairs>
  <TitlesOfParts>
    <vt:vector size="22" baseType="lpstr">
      <vt:lpstr>Aptos</vt:lpstr>
      <vt:lpstr>Aptos Display</vt:lpstr>
      <vt:lpstr>Arial</vt:lpstr>
      <vt:lpstr>Calibri</vt:lpstr>
      <vt:lpstr>Symbol</vt:lpstr>
      <vt:lpstr>Verdana</vt:lpstr>
      <vt:lpstr>Kantoorthema</vt:lpstr>
      <vt:lpstr>Wat kan jij doen?</vt:lpstr>
      <vt:lpstr>De prijs van goedkoop </vt:lpstr>
      <vt:lpstr>Les 2 Wat kan jij doen?</vt:lpstr>
      <vt:lpstr>Terugblik vorige les</vt:lpstr>
      <vt:lpstr>Experiment instructie</vt:lpstr>
      <vt:lpstr>Experiment ronde 1</vt:lpstr>
      <vt:lpstr>Experiment ronde 2</vt:lpstr>
      <vt:lpstr>Experiment ronde 3</vt:lpstr>
      <vt:lpstr>Bespreking van het experiment</vt:lpstr>
      <vt:lpstr>Bespreking van het experiment</vt:lpstr>
      <vt:lpstr>Christelijke visie op koopgedrag</vt:lpstr>
      <vt:lpstr>Alternatieven voor ‘goedkoop’</vt:lpstr>
      <vt:lpstr>Alternatieven voor ‘goedkoop’</vt:lpstr>
      <vt:lpstr>Samenwerkingsopdracht</vt:lpstr>
      <vt:lpstr>Afsluiting van de les</vt:lpstr>
    </vt:vector>
  </TitlesOfParts>
  <Company>Calvijn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J.P. (Ko) Paardekooper (PRD)</dc:creator>
  <cp:lastModifiedBy>Blom, Reindert</cp:lastModifiedBy>
  <cp:revision>3</cp:revision>
  <dcterms:created xsi:type="dcterms:W3CDTF">2025-12-01T15:33:09Z</dcterms:created>
  <dcterms:modified xsi:type="dcterms:W3CDTF">2026-09-21T08:06:15Z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0x0101007636C9BF925FB146A783043C24CD720C</vt:lpwstr>
  </property>
  <property fmtid="{D5CDD505-2E9C-101B-9397-08002B2CF9AE}" pid="3" name="MediaServiceImageTags">
    <vt:lpwstr/>
  </property>
</Properties>
</file>