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sldIdLst>
    <p:sldId id="256" r:id="rId5"/>
    <p:sldId id="257" r:id="rId6"/>
    <p:sldId id="267" r:id="rId7"/>
    <p:sldId id="277" r:id="rId8"/>
    <p:sldId id="258" r:id="rId9"/>
    <p:sldId id="262" r:id="rId10"/>
    <p:sldId id="264" r:id="rId11"/>
    <p:sldId id="279" r:id="rId12"/>
    <p:sldId id="265" r:id="rId13"/>
    <p:sldId id="266" r:id="rId14"/>
    <p:sldId id="272" r:id="rId15"/>
    <p:sldId id="282" r:id="rId16"/>
    <p:sldId id="271" r:id="rId17"/>
    <p:sldId id="268" r:id="rId18"/>
    <p:sldId id="280" r:id="rId19"/>
    <p:sldId id="285" r:id="rId20"/>
    <p:sldId id="281" r:id="rId21"/>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690" autoAdjust="0"/>
    <p:restoredTop sz="77908" autoAdjust="0"/>
  </p:normalViewPr>
  <p:slideViewPr>
    <p:cSldViewPr snapToGrid="0">
      <p:cViewPr varScale="1">
        <p:scale>
          <a:sx n="49" d="100"/>
          <a:sy n="49" d="100"/>
        </p:scale>
        <p:origin x="1120" y="44"/>
      </p:cViewPr>
      <p:guideLst/>
    </p:cSldViewPr>
  </p:slideViewPr>
  <p:notesTextViewPr>
    <p:cViewPr>
      <p:scale>
        <a:sx n="1" d="1"/>
        <a:sy n="1" d="1"/>
      </p:scale>
      <p:origin x="0" y="0"/>
    </p:cViewPr>
  </p:notesTextViewPr>
  <p:sorterViewPr>
    <p:cViewPr>
      <p:scale>
        <a:sx n="100" d="100"/>
        <a:sy n="100" d="100"/>
      </p:scale>
      <p:origin x="0" y="-6197"/>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lom, Reindert" userId="f8bf8f0f-e93b-4984-9203-74b6bcc3f338" providerId="ADAL" clId="{4335A203-2EAB-4D56-962E-6D2FDC95AA40}"/>
    <pc:docChg chg="custSel delSld modSld">
      <pc:chgData name="Blom, Reindert" userId="f8bf8f0f-e93b-4984-9203-74b6bcc3f338" providerId="ADAL" clId="{4335A203-2EAB-4D56-962E-6D2FDC95AA40}" dt="2026-09-21T08:03:53.749" v="7" actId="27636"/>
      <pc:docMkLst>
        <pc:docMk/>
      </pc:docMkLst>
      <pc:sldChg chg="del">
        <pc:chgData name="Blom, Reindert" userId="f8bf8f0f-e93b-4984-9203-74b6bcc3f338" providerId="ADAL" clId="{4335A203-2EAB-4D56-962E-6D2FDC95AA40}" dt="2026-09-21T08:03:17.895" v="0" actId="47"/>
        <pc:sldMkLst>
          <pc:docMk/>
          <pc:sldMk cId="4231136095" sldId="275"/>
        </pc:sldMkLst>
      </pc:sldChg>
      <pc:sldChg chg="modSp mod">
        <pc:chgData name="Blom, Reindert" userId="f8bf8f0f-e93b-4984-9203-74b6bcc3f338" providerId="ADAL" clId="{4335A203-2EAB-4D56-962E-6D2FDC95AA40}" dt="2026-09-21T08:03:53.749" v="7" actId="27636"/>
        <pc:sldMkLst>
          <pc:docMk/>
          <pc:sldMk cId="1235961027" sldId="280"/>
        </pc:sldMkLst>
        <pc:spChg chg="mod">
          <ac:chgData name="Blom, Reindert" userId="f8bf8f0f-e93b-4984-9203-74b6bcc3f338" providerId="ADAL" clId="{4335A203-2EAB-4D56-962E-6D2FDC95AA40}" dt="2026-09-21T08:03:31.804" v="4" actId="27636"/>
          <ac:spMkLst>
            <pc:docMk/>
            <pc:sldMk cId="1235961027" sldId="280"/>
            <ac:spMk id="2" creationId="{F429FF50-8670-8AA6-1935-A88AFA27A222}"/>
          </ac:spMkLst>
        </pc:spChg>
        <pc:spChg chg="mod">
          <ac:chgData name="Blom, Reindert" userId="f8bf8f0f-e93b-4984-9203-74b6bcc3f338" providerId="ADAL" clId="{4335A203-2EAB-4D56-962E-6D2FDC95AA40}" dt="2026-09-21T08:03:53.749" v="7" actId="27636"/>
          <ac:spMkLst>
            <pc:docMk/>
            <pc:sldMk cId="1235961027" sldId="280"/>
            <ac:spMk id="3" creationId="{D8877888-5966-B986-3B57-3DCB207A7241}"/>
          </ac:spMkLst>
        </pc:spChg>
      </pc:sldChg>
      <pc:sldChg chg="modSp mod">
        <pc:chgData name="Blom, Reindert" userId="f8bf8f0f-e93b-4984-9203-74b6bcc3f338" providerId="ADAL" clId="{4335A203-2EAB-4D56-962E-6D2FDC95AA40}" dt="2026-09-21T08:03:22.751" v="1" actId="2711"/>
        <pc:sldMkLst>
          <pc:docMk/>
          <pc:sldMk cId="1840669042" sldId="281"/>
        </pc:sldMkLst>
        <pc:spChg chg="mod">
          <ac:chgData name="Blom, Reindert" userId="f8bf8f0f-e93b-4984-9203-74b6bcc3f338" providerId="ADAL" clId="{4335A203-2EAB-4D56-962E-6D2FDC95AA40}" dt="2026-09-21T08:03:22.751" v="1" actId="2711"/>
          <ac:spMkLst>
            <pc:docMk/>
            <pc:sldMk cId="1840669042" sldId="281"/>
            <ac:spMk id="2" creationId="{20D64098-F842-7E65-CBA8-A577A42C6476}"/>
          </ac:spMkLst>
        </pc:spChg>
        <pc:spChg chg="mod">
          <ac:chgData name="Blom, Reindert" userId="f8bf8f0f-e93b-4984-9203-74b6bcc3f338" providerId="ADAL" clId="{4335A203-2EAB-4D56-962E-6D2FDC95AA40}" dt="2026-09-21T08:03:22.751" v="1" actId="2711"/>
          <ac:spMkLst>
            <pc:docMk/>
            <pc:sldMk cId="1840669042" sldId="281"/>
            <ac:spMk id="3" creationId="{2EFA3D77-9354-7A62-24CF-69C0B6D2E420}"/>
          </ac:spMkLst>
        </pc:spChg>
      </pc:sldChg>
      <pc:sldChg chg="del">
        <pc:chgData name="Blom, Reindert" userId="f8bf8f0f-e93b-4984-9203-74b6bcc3f338" providerId="ADAL" clId="{4335A203-2EAB-4D56-962E-6D2FDC95AA40}" dt="2026-09-21T08:03:17.895" v="0" actId="47"/>
        <pc:sldMkLst>
          <pc:docMk/>
          <pc:sldMk cId="2740040018" sldId="283"/>
        </pc:sldMkLst>
      </pc:sldChg>
      <pc:sldChg chg="modSp mod">
        <pc:chgData name="Blom, Reindert" userId="f8bf8f0f-e93b-4984-9203-74b6bcc3f338" providerId="ADAL" clId="{4335A203-2EAB-4D56-962E-6D2FDC95AA40}" dt="2026-09-21T08:03:26.870" v="2" actId="2711"/>
        <pc:sldMkLst>
          <pc:docMk/>
          <pc:sldMk cId="3867249296" sldId="285"/>
        </pc:sldMkLst>
        <pc:spChg chg="mod">
          <ac:chgData name="Blom, Reindert" userId="f8bf8f0f-e93b-4984-9203-74b6bcc3f338" providerId="ADAL" clId="{4335A203-2EAB-4D56-962E-6D2FDC95AA40}" dt="2026-09-21T08:03:26.870" v="2" actId="2711"/>
          <ac:spMkLst>
            <pc:docMk/>
            <pc:sldMk cId="3867249296" sldId="285"/>
            <ac:spMk id="2" creationId="{B69BEB30-6A14-A6FC-2B00-F931B8D0459E}"/>
          </ac:spMkLst>
        </pc:spChg>
        <pc:spChg chg="mod">
          <ac:chgData name="Blom, Reindert" userId="f8bf8f0f-e93b-4984-9203-74b6bcc3f338" providerId="ADAL" clId="{4335A203-2EAB-4D56-962E-6D2FDC95AA40}" dt="2026-09-21T08:03:26.870" v="2" actId="2711"/>
          <ac:spMkLst>
            <pc:docMk/>
            <pc:sldMk cId="3867249296" sldId="285"/>
            <ac:spMk id="3" creationId="{C672483D-A7B8-188D-A18E-BE53428F2AAA}"/>
          </ac:spMkLst>
        </pc:spChg>
      </pc:sldChg>
      <pc:sldChg chg="del">
        <pc:chgData name="Blom, Reindert" userId="f8bf8f0f-e93b-4984-9203-74b6bcc3f338" providerId="ADAL" clId="{4335A203-2EAB-4D56-962E-6D2FDC95AA40}" dt="2026-09-21T08:03:17.895" v="0" actId="47"/>
        <pc:sldMkLst>
          <pc:docMk/>
          <pc:sldMk cId="1684143869" sldId="286"/>
        </pc:sldMkLst>
      </pc:sldChg>
      <pc:sldChg chg="del">
        <pc:chgData name="Blom, Reindert" userId="f8bf8f0f-e93b-4984-9203-74b6bcc3f338" providerId="ADAL" clId="{4335A203-2EAB-4D56-962E-6D2FDC95AA40}" dt="2026-09-21T08:03:17.895" v="0" actId="47"/>
        <pc:sldMkLst>
          <pc:docMk/>
          <pc:sldMk cId="2022386442" sldId="287"/>
        </pc:sldMkLst>
      </pc:sldChg>
      <pc:sldChg chg="del">
        <pc:chgData name="Blom, Reindert" userId="f8bf8f0f-e93b-4984-9203-74b6bcc3f338" providerId="ADAL" clId="{4335A203-2EAB-4D56-962E-6D2FDC95AA40}" dt="2026-09-21T08:03:17.895" v="0" actId="47"/>
        <pc:sldMkLst>
          <pc:docMk/>
          <pc:sldMk cId="1689952993" sldId="288"/>
        </pc:sldMkLst>
      </pc:sldChg>
      <pc:sldChg chg="del">
        <pc:chgData name="Blom, Reindert" userId="f8bf8f0f-e93b-4984-9203-74b6bcc3f338" providerId="ADAL" clId="{4335A203-2EAB-4D56-962E-6D2FDC95AA40}" dt="2026-09-21T08:03:17.895" v="0" actId="47"/>
        <pc:sldMkLst>
          <pc:docMk/>
          <pc:sldMk cId="3047640824" sldId="289"/>
        </pc:sldMkLst>
      </pc:sldChg>
      <pc:sldChg chg="del">
        <pc:chgData name="Blom, Reindert" userId="f8bf8f0f-e93b-4984-9203-74b6bcc3f338" providerId="ADAL" clId="{4335A203-2EAB-4D56-962E-6D2FDC95AA40}" dt="2026-09-21T08:03:17.895" v="0" actId="47"/>
        <pc:sldMkLst>
          <pc:docMk/>
          <pc:sldMk cId="2379713857" sldId="290"/>
        </pc:sldMkLst>
      </pc:sldChg>
      <pc:sldChg chg="del">
        <pc:chgData name="Blom, Reindert" userId="f8bf8f0f-e93b-4984-9203-74b6bcc3f338" providerId="ADAL" clId="{4335A203-2EAB-4D56-962E-6D2FDC95AA40}" dt="2026-09-21T08:03:17.895" v="0" actId="47"/>
        <pc:sldMkLst>
          <pc:docMk/>
          <pc:sldMk cId="32614855" sldId="291"/>
        </pc:sldMkLst>
      </pc:sldChg>
      <pc:sldChg chg="del">
        <pc:chgData name="Blom, Reindert" userId="f8bf8f0f-e93b-4984-9203-74b6bcc3f338" providerId="ADAL" clId="{4335A203-2EAB-4D56-962E-6D2FDC95AA40}" dt="2026-09-21T08:03:17.895" v="0" actId="47"/>
        <pc:sldMkLst>
          <pc:docMk/>
          <pc:sldMk cId="3315300839" sldId="292"/>
        </pc:sldMkLst>
      </pc:sldChg>
      <pc:sldChg chg="del">
        <pc:chgData name="Blom, Reindert" userId="f8bf8f0f-e93b-4984-9203-74b6bcc3f338" providerId="ADAL" clId="{4335A203-2EAB-4D56-962E-6D2FDC95AA40}" dt="2026-09-21T08:03:17.895" v="0" actId="47"/>
        <pc:sldMkLst>
          <pc:docMk/>
          <pc:sldMk cId="1940719314" sldId="293"/>
        </pc:sldMkLst>
      </pc:sldChg>
      <pc:sldChg chg="del">
        <pc:chgData name="Blom, Reindert" userId="f8bf8f0f-e93b-4984-9203-74b6bcc3f338" providerId="ADAL" clId="{4335A203-2EAB-4D56-962E-6D2FDC95AA40}" dt="2026-09-21T08:03:17.895" v="0" actId="47"/>
        <pc:sldMkLst>
          <pc:docMk/>
          <pc:sldMk cId="212744416" sldId="294"/>
        </pc:sldMkLst>
      </pc:sldChg>
      <pc:sldChg chg="del">
        <pc:chgData name="Blom, Reindert" userId="f8bf8f0f-e93b-4984-9203-74b6bcc3f338" providerId="ADAL" clId="{4335A203-2EAB-4D56-962E-6D2FDC95AA40}" dt="2026-09-21T08:03:17.895" v="0" actId="47"/>
        <pc:sldMkLst>
          <pc:docMk/>
          <pc:sldMk cId="1798568325" sldId="296"/>
        </pc:sldMkLst>
      </pc:sldChg>
      <pc:sldChg chg="del">
        <pc:chgData name="Blom, Reindert" userId="f8bf8f0f-e93b-4984-9203-74b6bcc3f338" providerId="ADAL" clId="{4335A203-2EAB-4D56-962E-6D2FDC95AA40}" dt="2026-09-21T08:03:17.895" v="0" actId="47"/>
        <pc:sldMkLst>
          <pc:docMk/>
          <pc:sldMk cId="1658858908" sldId="298"/>
        </pc:sldMkLst>
      </pc:sldChg>
      <pc:sldChg chg="del">
        <pc:chgData name="Blom, Reindert" userId="f8bf8f0f-e93b-4984-9203-74b6bcc3f338" providerId="ADAL" clId="{4335A203-2EAB-4D56-962E-6D2FDC95AA40}" dt="2026-09-21T08:03:17.895" v="0" actId="47"/>
        <pc:sldMkLst>
          <pc:docMk/>
          <pc:sldMk cId="993486935" sldId="299"/>
        </pc:sldMkLst>
      </pc:sldChg>
      <pc:sldChg chg="del">
        <pc:chgData name="Blom, Reindert" userId="f8bf8f0f-e93b-4984-9203-74b6bcc3f338" providerId="ADAL" clId="{4335A203-2EAB-4D56-962E-6D2FDC95AA40}" dt="2026-09-21T08:03:17.895" v="0" actId="47"/>
        <pc:sldMkLst>
          <pc:docMk/>
          <pc:sldMk cId="3585437660" sldId="30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6BED71-4B51-4E8E-8EB7-E0D3C50D632B}" type="datetimeFigureOut">
              <a:rPr lang="nl-NL" smtClean="0"/>
              <a:t>21-9-2026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FEA8EA-0DD3-47F4-BA2C-127310B6CFE6}" type="slidenum">
              <a:rPr lang="nl-NL" smtClean="0"/>
              <a:t>‹nr.›</a:t>
            </a:fld>
            <a:endParaRPr lang="nl-NL"/>
          </a:p>
        </p:txBody>
      </p:sp>
    </p:spTree>
    <p:extLst>
      <p:ext uri="{BB962C8B-B14F-4D97-AF65-F5344CB8AC3E}">
        <p14:creationId xmlns:p14="http://schemas.microsoft.com/office/powerpoint/2010/main" val="5688913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notitiepagina ook bronvermelding en datum.</a:t>
            </a:r>
          </a:p>
          <a:p>
            <a:r>
              <a:rPr lang="nl-NL" dirty="0"/>
              <a:t>Pas op </a:t>
            </a:r>
            <a:r>
              <a:rPr lang="nl-NL"/>
              <a:t>met foto’s</a:t>
            </a:r>
          </a:p>
          <a:p>
            <a:endParaRPr lang="nl-NL"/>
          </a:p>
        </p:txBody>
      </p:sp>
      <p:sp>
        <p:nvSpPr>
          <p:cNvPr id="4" name="Tijdelijke aanduiding voor dianummer 3"/>
          <p:cNvSpPr>
            <a:spLocks noGrp="1"/>
          </p:cNvSpPr>
          <p:nvPr>
            <p:ph type="sldNum" sz="quarter" idx="5"/>
          </p:nvPr>
        </p:nvSpPr>
        <p:spPr/>
        <p:txBody>
          <a:bodyPr/>
          <a:lstStyle/>
          <a:p>
            <a:fld id="{42FEA8EA-0DD3-47F4-BA2C-127310B6CFE6}" type="slidenum">
              <a:rPr lang="nl-NL" smtClean="0"/>
              <a:t>1</a:t>
            </a:fld>
            <a:endParaRPr lang="nl-NL"/>
          </a:p>
        </p:txBody>
      </p:sp>
    </p:spTree>
    <p:extLst>
      <p:ext uri="{BB962C8B-B14F-4D97-AF65-F5344CB8AC3E}">
        <p14:creationId xmlns:p14="http://schemas.microsoft.com/office/powerpoint/2010/main" val="42674536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Vertel de leerlingen iets over deze lessenserie. De prijs van goedkoop..</a:t>
            </a:r>
          </a:p>
          <a:p>
            <a:r>
              <a:rPr lang="nl-NL" dirty="0"/>
              <a:t>Wij worden verleid tot kopen bij goedkope webshops. Vraag je je wel eens af hoe dit zo goedkoop kan en welke strategie hier achter zit? Je kan je voorstellen dat het gevolgen heeft voor de arbeiders en het milieu. De vraag is of het jouw schuld is als je daar koopt. Jij vindt misschien van niet.</a:t>
            </a:r>
            <a:br>
              <a:rPr lang="nl-NL" dirty="0"/>
            </a:br>
            <a:r>
              <a:rPr lang="nl-NL" dirty="0"/>
              <a:t>Dit is waar de lessenserie over gaat.</a:t>
            </a:r>
          </a:p>
        </p:txBody>
      </p:sp>
      <p:sp>
        <p:nvSpPr>
          <p:cNvPr id="4" name="Tijdelijke aanduiding voor dianummer 3"/>
          <p:cNvSpPr>
            <a:spLocks noGrp="1"/>
          </p:cNvSpPr>
          <p:nvPr>
            <p:ph type="sldNum" sz="quarter" idx="5"/>
          </p:nvPr>
        </p:nvSpPr>
        <p:spPr/>
        <p:txBody>
          <a:bodyPr/>
          <a:lstStyle/>
          <a:p>
            <a:fld id="{42FEA8EA-0DD3-47F4-BA2C-127310B6CFE6}" type="slidenum">
              <a:rPr lang="nl-NL" smtClean="0"/>
              <a:t>2</a:t>
            </a:fld>
            <a:endParaRPr lang="nl-NL"/>
          </a:p>
        </p:txBody>
      </p:sp>
    </p:spTree>
    <p:extLst>
      <p:ext uri="{BB962C8B-B14F-4D97-AF65-F5344CB8AC3E}">
        <p14:creationId xmlns:p14="http://schemas.microsoft.com/office/powerpoint/2010/main" val="31834661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1C8D9D-A2D3-8561-312F-B8D5B46F6DC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2F12E7C-9462-E05A-82EF-E9968A410B5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473D18E-60CE-5CC3-1B22-C6452AF26233}"/>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87DD3C64-0FB1-D1AA-6E24-6C12E4862CEB}"/>
              </a:ext>
            </a:extLst>
          </p:cNvPr>
          <p:cNvSpPr>
            <a:spLocks noGrp="1"/>
          </p:cNvSpPr>
          <p:nvPr>
            <p:ph type="sldNum" sz="quarter" idx="5"/>
          </p:nvPr>
        </p:nvSpPr>
        <p:spPr/>
        <p:txBody>
          <a:bodyPr/>
          <a:lstStyle/>
          <a:p>
            <a:fld id="{42FEA8EA-0DD3-47F4-BA2C-127310B6CFE6}" type="slidenum">
              <a:rPr lang="nl-NL" smtClean="0"/>
              <a:t>4</a:t>
            </a:fld>
            <a:endParaRPr lang="nl-NL"/>
          </a:p>
        </p:txBody>
      </p:sp>
    </p:spTree>
    <p:extLst>
      <p:ext uri="{BB962C8B-B14F-4D97-AF65-F5344CB8AC3E}">
        <p14:creationId xmlns:p14="http://schemas.microsoft.com/office/powerpoint/2010/main" val="38806828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dirty="0">
                <a:solidFill>
                  <a:schemeClr val="tx1"/>
                </a:solidFill>
                <a:effectLst/>
                <a:latin typeface="+mn-lt"/>
                <a:ea typeface="+mn-ea"/>
                <a:cs typeface="+mn-cs"/>
              </a:rPr>
              <a:t>Kennismaken met het thema ‘de prijs van goedkoop’ aan de hand van een aantal stelling. Laat leerlingen duidelijk een kant kiezen. Bijvoorbeeld:</a:t>
            </a:r>
            <a:br>
              <a:rPr lang="nl-NL" sz="1200" kern="1200" dirty="0">
                <a:solidFill>
                  <a:schemeClr val="tx1"/>
                </a:solidFill>
                <a:effectLst/>
                <a:latin typeface="+mn-lt"/>
                <a:ea typeface="+mn-ea"/>
                <a:cs typeface="+mn-cs"/>
              </a:rPr>
            </a:br>
            <a:r>
              <a:rPr lang="nl-NL" sz="1200" kern="1200" dirty="0">
                <a:solidFill>
                  <a:schemeClr val="tx1"/>
                </a:solidFill>
                <a:effectLst/>
                <a:latin typeface="+mn-lt"/>
                <a:ea typeface="+mn-ea"/>
                <a:cs typeface="+mn-cs"/>
              </a:rPr>
              <a:t>- groene of rode kaart</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dirty="0">
                <a:solidFill>
                  <a:schemeClr val="tx1"/>
                </a:solidFill>
                <a:effectLst/>
                <a:latin typeface="+mn-lt"/>
                <a:ea typeface="+mn-ea"/>
                <a:cs typeface="+mn-cs"/>
              </a:rPr>
              <a:t>- staan of zitten</a:t>
            </a:r>
            <a:br>
              <a:rPr lang="nl-NL" sz="1200" kern="1200" dirty="0">
                <a:solidFill>
                  <a:schemeClr val="tx1"/>
                </a:solidFill>
                <a:effectLst/>
                <a:latin typeface="+mn-lt"/>
                <a:ea typeface="+mn-ea"/>
                <a:cs typeface="+mn-cs"/>
              </a:rPr>
            </a:br>
            <a:r>
              <a:rPr lang="nl-NL" sz="1200" kern="1200" dirty="0">
                <a:solidFill>
                  <a:schemeClr val="tx1"/>
                </a:solidFill>
                <a:effectLst/>
                <a:latin typeface="+mn-lt"/>
                <a:ea typeface="+mn-ea"/>
                <a:cs typeface="+mn-cs"/>
              </a:rPr>
              <a:t>- linker- of rechterkant van lokaal</a:t>
            </a:r>
          </a:p>
          <a:p>
            <a:br>
              <a:rPr lang="nl-NL" dirty="0"/>
            </a:br>
            <a:r>
              <a:rPr lang="nl-NL" dirty="0"/>
              <a:t>afbeelding van </a:t>
            </a:r>
            <a:r>
              <a:rPr lang="nl-NL" dirty="0" err="1"/>
              <a:t>Freepik</a:t>
            </a:r>
            <a:r>
              <a:rPr lang="nl-NL" dirty="0"/>
              <a:t>: https://nl.freepik.com/premium-photo/rode-en-groene-kaarten-met-een-vinkje-en-een-kruis-die-correct-zijn-gemarkeerd-en-niet_138903162.htm</a:t>
            </a:r>
          </a:p>
        </p:txBody>
      </p:sp>
      <p:sp>
        <p:nvSpPr>
          <p:cNvPr id="4" name="Tijdelijke aanduiding voor dianummer 3"/>
          <p:cNvSpPr>
            <a:spLocks noGrp="1"/>
          </p:cNvSpPr>
          <p:nvPr>
            <p:ph type="sldNum" sz="quarter" idx="5"/>
          </p:nvPr>
        </p:nvSpPr>
        <p:spPr/>
        <p:txBody>
          <a:bodyPr/>
          <a:lstStyle/>
          <a:p>
            <a:fld id="{42FEA8EA-0DD3-47F4-BA2C-127310B6CFE6}" type="slidenum">
              <a:rPr lang="nl-NL" smtClean="0"/>
              <a:t>5</a:t>
            </a:fld>
            <a:endParaRPr lang="nl-NL"/>
          </a:p>
        </p:txBody>
      </p:sp>
    </p:spTree>
    <p:extLst>
      <p:ext uri="{BB962C8B-B14F-4D97-AF65-F5344CB8AC3E}">
        <p14:creationId xmlns:p14="http://schemas.microsoft.com/office/powerpoint/2010/main" val="457678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A5CD9F-EFF3-0614-5643-31B983C1D74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BA5C13B-ADF9-1481-4025-D7CA17C30FE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029F852-CEBB-6378-2959-2479A85F128B}"/>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B58F1C5A-1D1B-0839-6672-CCC0249D058F}"/>
              </a:ext>
            </a:extLst>
          </p:cNvPr>
          <p:cNvSpPr>
            <a:spLocks noGrp="1"/>
          </p:cNvSpPr>
          <p:nvPr>
            <p:ph type="sldNum" sz="quarter" idx="5"/>
          </p:nvPr>
        </p:nvSpPr>
        <p:spPr/>
        <p:txBody>
          <a:bodyPr/>
          <a:lstStyle/>
          <a:p>
            <a:fld id="{42FEA8EA-0DD3-47F4-BA2C-127310B6CFE6}" type="slidenum">
              <a:rPr lang="nl-NL" smtClean="0"/>
              <a:t>6</a:t>
            </a:fld>
            <a:endParaRPr lang="nl-NL"/>
          </a:p>
        </p:txBody>
      </p:sp>
    </p:spTree>
    <p:extLst>
      <p:ext uri="{BB962C8B-B14F-4D97-AF65-F5344CB8AC3E}">
        <p14:creationId xmlns:p14="http://schemas.microsoft.com/office/powerpoint/2010/main" val="24861121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DF85AD-D0B3-A995-4CC9-227D3E5E6C3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A22A0E9-95C7-F91B-7AF3-1F019A3F1DE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9DF4493-8107-4ADC-3ED4-EEF67060F4B8}"/>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2AFE1B9E-FDB5-D302-8B79-BDA5F584E2B3}"/>
              </a:ext>
            </a:extLst>
          </p:cNvPr>
          <p:cNvSpPr>
            <a:spLocks noGrp="1"/>
          </p:cNvSpPr>
          <p:nvPr>
            <p:ph type="sldNum" sz="quarter" idx="5"/>
          </p:nvPr>
        </p:nvSpPr>
        <p:spPr/>
        <p:txBody>
          <a:bodyPr/>
          <a:lstStyle/>
          <a:p>
            <a:fld id="{42FEA8EA-0DD3-47F4-BA2C-127310B6CFE6}" type="slidenum">
              <a:rPr lang="nl-NL" smtClean="0"/>
              <a:t>7</a:t>
            </a:fld>
            <a:endParaRPr lang="nl-NL"/>
          </a:p>
        </p:txBody>
      </p:sp>
    </p:spTree>
    <p:extLst>
      <p:ext uri="{BB962C8B-B14F-4D97-AF65-F5344CB8AC3E}">
        <p14:creationId xmlns:p14="http://schemas.microsoft.com/office/powerpoint/2010/main" val="39036121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E79213-3815-999C-73BC-31C865D38B2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617BCBA-EA13-21C0-9BBE-2DE3B462841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16BF997-BD7D-3D95-DF20-B08C87F7E54F}"/>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5DA779A1-2A1A-D1A3-F780-22D21D82BAC1}"/>
              </a:ext>
            </a:extLst>
          </p:cNvPr>
          <p:cNvSpPr>
            <a:spLocks noGrp="1"/>
          </p:cNvSpPr>
          <p:nvPr>
            <p:ph type="sldNum" sz="quarter" idx="5"/>
          </p:nvPr>
        </p:nvSpPr>
        <p:spPr/>
        <p:txBody>
          <a:bodyPr/>
          <a:lstStyle/>
          <a:p>
            <a:fld id="{42FEA8EA-0DD3-47F4-BA2C-127310B6CFE6}" type="slidenum">
              <a:rPr lang="nl-NL" smtClean="0"/>
              <a:t>8</a:t>
            </a:fld>
            <a:endParaRPr lang="nl-NL"/>
          </a:p>
        </p:txBody>
      </p:sp>
    </p:spTree>
    <p:extLst>
      <p:ext uri="{BB962C8B-B14F-4D97-AF65-F5344CB8AC3E}">
        <p14:creationId xmlns:p14="http://schemas.microsoft.com/office/powerpoint/2010/main" val="15525573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C13ECA-FD2C-58B4-ADFC-70F746F324C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1C5ED81-5D16-5A0C-D968-FFDF38CD42F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197FE5C-EAC8-0009-FFBC-2C7B764B12FF}"/>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483AFFF4-08AD-0F55-2C63-65D7C1044803}"/>
              </a:ext>
            </a:extLst>
          </p:cNvPr>
          <p:cNvSpPr>
            <a:spLocks noGrp="1"/>
          </p:cNvSpPr>
          <p:nvPr>
            <p:ph type="sldNum" sz="quarter" idx="5"/>
          </p:nvPr>
        </p:nvSpPr>
        <p:spPr/>
        <p:txBody>
          <a:bodyPr/>
          <a:lstStyle/>
          <a:p>
            <a:fld id="{42FEA8EA-0DD3-47F4-BA2C-127310B6CFE6}" type="slidenum">
              <a:rPr lang="nl-NL" smtClean="0"/>
              <a:t>9</a:t>
            </a:fld>
            <a:endParaRPr lang="nl-NL"/>
          </a:p>
        </p:txBody>
      </p:sp>
    </p:spTree>
    <p:extLst>
      <p:ext uri="{BB962C8B-B14F-4D97-AF65-F5344CB8AC3E}">
        <p14:creationId xmlns:p14="http://schemas.microsoft.com/office/powerpoint/2010/main" val="12083111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6A444B-806D-3062-389A-C4B9F44A509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5CC5F4E-365B-D290-D346-6807516BC12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4809B3B-90B0-C876-7304-9C5AE27AC891}"/>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C8151573-8952-BFFE-09EE-23337F515FD0}"/>
              </a:ext>
            </a:extLst>
          </p:cNvPr>
          <p:cNvSpPr>
            <a:spLocks noGrp="1"/>
          </p:cNvSpPr>
          <p:nvPr>
            <p:ph type="sldNum" sz="quarter" idx="5"/>
          </p:nvPr>
        </p:nvSpPr>
        <p:spPr/>
        <p:txBody>
          <a:bodyPr/>
          <a:lstStyle/>
          <a:p>
            <a:fld id="{42FEA8EA-0DD3-47F4-BA2C-127310B6CFE6}" type="slidenum">
              <a:rPr lang="nl-NL" smtClean="0"/>
              <a:t>10</a:t>
            </a:fld>
            <a:endParaRPr lang="nl-NL"/>
          </a:p>
        </p:txBody>
      </p:sp>
    </p:spTree>
    <p:extLst>
      <p:ext uri="{BB962C8B-B14F-4D97-AF65-F5344CB8AC3E}">
        <p14:creationId xmlns:p14="http://schemas.microsoft.com/office/powerpoint/2010/main" val="2224353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0733E7-C9C7-0EEE-2003-4D77897DDD6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D4BA570-3EEC-9930-BA87-851102C5EC4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637A885-F824-B991-173C-FCAD8703425B}"/>
              </a:ext>
            </a:extLst>
          </p:cNvPr>
          <p:cNvSpPr>
            <a:spLocks noGrp="1"/>
          </p:cNvSpPr>
          <p:nvPr>
            <p:ph type="body" idx="1"/>
          </p:nvPr>
        </p:nvSpPr>
        <p:spPr/>
        <p:txBody>
          <a:bodyPr/>
          <a:lstStyle/>
          <a:p>
            <a:r>
              <a:rPr lang="nl-NL" dirty="0"/>
              <a:t>Bespreek de vragen met de leerlingen. Probeer klassengesprek richting ethiek te sturen. Bespreek de stelling en pas op voor sociaal wenselijke antwoorden. Reageer met economische argumenten als: </a:t>
            </a:r>
            <a:br>
              <a:rPr lang="nl-NL" dirty="0"/>
            </a:br>
            <a:r>
              <a:rPr lang="nl-NL" dirty="0"/>
              <a:t>- een bedrijf moet wel winst maken om te overleven en hun werknemers hun baan te laten behouden</a:t>
            </a:r>
            <a:br>
              <a:rPr lang="nl-NL" dirty="0"/>
            </a:br>
            <a:r>
              <a:rPr lang="nl-NL" dirty="0"/>
              <a:t>- bedrijven zorgen voor het aanbod en creëren zelf vraag naar product. De werkomstandigheden is een verantwoordelijkheid van de bedrijven zelf, niet van de consument,</a:t>
            </a:r>
          </a:p>
        </p:txBody>
      </p:sp>
      <p:sp>
        <p:nvSpPr>
          <p:cNvPr id="4" name="Tijdelijke aanduiding voor dianummer 3">
            <a:extLst>
              <a:ext uri="{FF2B5EF4-FFF2-40B4-BE49-F238E27FC236}">
                <a16:creationId xmlns:a16="http://schemas.microsoft.com/office/drawing/2014/main" id="{7B20B130-5A2D-F1F1-9B6D-D94745DF0A41}"/>
              </a:ext>
            </a:extLst>
          </p:cNvPr>
          <p:cNvSpPr>
            <a:spLocks noGrp="1"/>
          </p:cNvSpPr>
          <p:nvPr>
            <p:ph type="sldNum" sz="quarter" idx="5"/>
          </p:nvPr>
        </p:nvSpPr>
        <p:spPr/>
        <p:txBody>
          <a:bodyPr/>
          <a:lstStyle/>
          <a:p>
            <a:fld id="{42FEA8EA-0DD3-47F4-BA2C-127310B6CFE6}" type="slidenum">
              <a:rPr lang="nl-NL" smtClean="0"/>
              <a:t>11</a:t>
            </a:fld>
            <a:endParaRPr lang="nl-NL"/>
          </a:p>
        </p:txBody>
      </p:sp>
    </p:spTree>
    <p:extLst>
      <p:ext uri="{BB962C8B-B14F-4D97-AF65-F5344CB8AC3E}">
        <p14:creationId xmlns:p14="http://schemas.microsoft.com/office/powerpoint/2010/main" val="9771763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51483B-C2E5-806B-B9AF-E04E21605A7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855C5A9-629B-EBB4-41DF-46F0F3BE131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1062404-B862-A85F-C058-2EFEFE832ABA}"/>
              </a:ext>
            </a:extLst>
          </p:cNvPr>
          <p:cNvSpPr>
            <a:spLocks noGrp="1"/>
          </p:cNvSpPr>
          <p:nvPr>
            <p:ph type="body" idx="1"/>
          </p:nvPr>
        </p:nvSpPr>
        <p:spPr/>
        <p:txBody>
          <a:bodyPr/>
          <a:lstStyle/>
          <a:p>
            <a:r>
              <a:rPr lang="nl-NL" dirty="0"/>
              <a:t>Algemene ervaringen:</a:t>
            </a:r>
            <a:br>
              <a:rPr lang="nl-NL" dirty="0"/>
            </a:br>
            <a:r>
              <a:rPr lang="nl-NL" dirty="0"/>
              <a:t>- positief: Extreem lage prijzen, enorm aanbod, uniek assortiment, veel gadgets, gebruiksvriendelijke apps, verslavende marketing, gratis extra’s.</a:t>
            </a:r>
          </a:p>
          <a:p>
            <a:r>
              <a:rPr lang="nl-NL" dirty="0"/>
              <a:t>- negatief: matige kwaliteit: Slechte afwerking, afwijkende maten, 'foto vs. werkelijkheid'-teleurstelling, onveilig: </a:t>
            </a:r>
            <a:r>
              <a:rPr lang="nl-NL" dirty="0" err="1"/>
              <a:t>iftige</a:t>
            </a:r>
            <a:r>
              <a:rPr lang="nl-NL" dirty="0"/>
              <a:t> stoffen, brandgevaar, ontbreken van EU-keurmerken.</a:t>
            </a:r>
          </a:p>
          <a:p>
            <a:r>
              <a:rPr lang="nl-NL" dirty="0"/>
              <a:t>Lange levertijden, ingewikkeld retourneren., gebrekkige klantenservice, geen aansprakelijkheid bij schade.</a:t>
            </a:r>
          </a:p>
          <a:p>
            <a:endParaRPr lang="nl-NL" dirty="0"/>
          </a:p>
          <a:p>
            <a:r>
              <a:rPr lang="nl-NL" dirty="0"/>
              <a:t>HET Verschil (EU vs. China)</a:t>
            </a:r>
          </a:p>
          <a:p>
            <a:r>
              <a:rPr lang="nl-NL" dirty="0"/>
              <a:t>EU-winkels: Gecertificeerd, vooraf getest, wettelijk aansprakelijk.</a:t>
            </a:r>
          </a:p>
          <a:p>
            <a:r>
              <a:rPr lang="nl-NL" dirty="0"/>
              <a:t>Chinese platforms: Directe fabriekskopieën, omzeiling van EU-controle, risico bij de koper.</a:t>
            </a:r>
          </a:p>
          <a:p>
            <a:endParaRPr lang="nl-NL" dirty="0"/>
          </a:p>
        </p:txBody>
      </p:sp>
      <p:sp>
        <p:nvSpPr>
          <p:cNvPr id="4" name="Tijdelijke aanduiding voor dianummer 3">
            <a:extLst>
              <a:ext uri="{FF2B5EF4-FFF2-40B4-BE49-F238E27FC236}">
                <a16:creationId xmlns:a16="http://schemas.microsoft.com/office/drawing/2014/main" id="{46B8C8A4-8FFA-1E51-9C17-46A02C187936}"/>
              </a:ext>
            </a:extLst>
          </p:cNvPr>
          <p:cNvSpPr>
            <a:spLocks noGrp="1"/>
          </p:cNvSpPr>
          <p:nvPr>
            <p:ph type="sldNum" sz="quarter" idx="5"/>
          </p:nvPr>
        </p:nvSpPr>
        <p:spPr/>
        <p:txBody>
          <a:bodyPr/>
          <a:lstStyle/>
          <a:p>
            <a:fld id="{42FEA8EA-0DD3-47F4-BA2C-127310B6CFE6}" type="slidenum">
              <a:rPr lang="nl-NL" smtClean="0"/>
              <a:t>12</a:t>
            </a:fld>
            <a:endParaRPr lang="nl-NL"/>
          </a:p>
        </p:txBody>
      </p:sp>
    </p:spTree>
    <p:extLst>
      <p:ext uri="{BB962C8B-B14F-4D97-AF65-F5344CB8AC3E}">
        <p14:creationId xmlns:p14="http://schemas.microsoft.com/office/powerpoint/2010/main" val="13640360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33DA1E-D037-0D18-CF32-80F89C56654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B7785C3-6CD6-DEA8-DAE2-1FB9FC88A6D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F59D092-3F6B-9D10-ADA3-C34B0F45F82E}"/>
              </a:ext>
            </a:extLst>
          </p:cNvPr>
          <p:cNvSpPr>
            <a:spLocks noGrp="1"/>
          </p:cNvSpPr>
          <p:nvPr>
            <p:ph type="body" idx="1"/>
          </p:nvPr>
        </p:nvSpPr>
        <p:spPr/>
        <p:txBody>
          <a:bodyPr/>
          <a:lstStyle/>
          <a:p>
            <a:r>
              <a:rPr lang="nl-NL" dirty="0"/>
              <a:t>Onder een bedrag van € 150</a:t>
            </a:r>
          </a:p>
          <a:p>
            <a:r>
              <a:rPr lang="nl-NL" dirty="0"/>
              <a:t>Producten die niet veilig zijn voor gezondheid, namaakproducten, producten die niet aan Europese eisen voldoen.</a:t>
            </a:r>
          </a:p>
        </p:txBody>
      </p:sp>
      <p:sp>
        <p:nvSpPr>
          <p:cNvPr id="4" name="Tijdelijke aanduiding voor dianummer 3">
            <a:extLst>
              <a:ext uri="{FF2B5EF4-FFF2-40B4-BE49-F238E27FC236}">
                <a16:creationId xmlns:a16="http://schemas.microsoft.com/office/drawing/2014/main" id="{DB640FF6-4585-1129-4D4B-7C4C3CA1C62E}"/>
              </a:ext>
            </a:extLst>
          </p:cNvPr>
          <p:cNvSpPr>
            <a:spLocks noGrp="1"/>
          </p:cNvSpPr>
          <p:nvPr>
            <p:ph type="sldNum" sz="quarter" idx="5"/>
          </p:nvPr>
        </p:nvSpPr>
        <p:spPr/>
        <p:txBody>
          <a:bodyPr/>
          <a:lstStyle/>
          <a:p>
            <a:fld id="{42FEA8EA-0DD3-47F4-BA2C-127310B6CFE6}" type="slidenum">
              <a:rPr lang="nl-NL" smtClean="0"/>
              <a:t>13</a:t>
            </a:fld>
            <a:endParaRPr lang="nl-NL"/>
          </a:p>
        </p:txBody>
      </p:sp>
    </p:spTree>
    <p:extLst>
      <p:ext uri="{BB962C8B-B14F-4D97-AF65-F5344CB8AC3E}">
        <p14:creationId xmlns:p14="http://schemas.microsoft.com/office/powerpoint/2010/main" val="34767055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63274E-577F-AD55-B161-860594F88A9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4C0F0F7-7030-467D-27E9-FC40FEF1CF0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9159CC5-32E8-1A3A-B96A-25280FA99EEE}"/>
              </a:ext>
            </a:extLst>
          </p:cNvPr>
          <p:cNvSpPr>
            <a:spLocks noGrp="1"/>
          </p:cNvSpPr>
          <p:nvPr>
            <p:ph type="body" idx="1"/>
          </p:nvPr>
        </p:nvSpPr>
        <p:spPr/>
        <p:txBody>
          <a:bodyPr/>
          <a:lstStyle/>
          <a:p>
            <a:r>
              <a:rPr lang="nl-NL" dirty="0"/>
              <a:t>Kijk een stukje van de uitleg. Advies: tot 9:37</a:t>
            </a:r>
            <a:br>
              <a:rPr lang="nl-NL" dirty="0"/>
            </a:br>
            <a:r>
              <a:rPr lang="nl-NL" dirty="0"/>
              <a:t>heeft eventueel toelichting/uitleg nodig</a:t>
            </a:r>
          </a:p>
        </p:txBody>
      </p:sp>
      <p:sp>
        <p:nvSpPr>
          <p:cNvPr id="4" name="Tijdelijke aanduiding voor dianummer 3">
            <a:extLst>
              <a:ext uri="{FF2B5EF4-FFF2-40B4-BE49-F238E27FC236}">
                <a16:creationId xmlns:a16="http://schemas.microsoft.com/office/drawing/2014/main" id="{B7E508DF-59BD-75D4-6811-2846216B2572}"/>
              </a:ext>
            </a:extLst>
          </p:cNvPr>
          <p:cNvSpPr>
            <a:spLocks noGrp="1"/>
          </p:cNvSpPr>
          <p:nvPr>
            <p:ph type="sldNum" sz="quarter" idx="5"/>
          </p:nvPr>
        </p:nvSpPr>
        <p:spPr/>
        <p:txBody>
          <a:bodyPr/>
          <a:lstStyle/>
          <a:p>
            <a:fld id="{42FEA8EA-0DD3-47F4-BA2C-127310B6CFE6}" type="slidenum">
              <a:rPr lang="nl-NL" smtClean="0"/>
              <a:t>14</a:t>
            </a:fld>
            <a:endParaRPr lang="nl-NL"/>
          </a:p>
        </p:txBody>
      </p:sp>
    </p:spTree>
    <p:extLst>
      <p:ext uri="{BB962C8B-B14F-4D97-AF65-F5344CB8AC3E}">
        <p14:creationId xmlns:p14="http://schemas.microsoft.com/office/powerpoint/2010/main" val="14549126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DD1324-E55E-BA62-9C70-A2FF841E436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3786316-AB6F-AD8C-DC06-7391AFB2DA7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4E8C1D5-A78A-EAAA-A131-EF9581EF0960}"/>
              </a:ext>
            </a:extLst>
          </p:cNvPr>
          <p:cNvSpPr>
            <a:spLocks noGrp="1"/>
          </p:cNvSpPr>
          <p:nvPr>
            <p:ph type="body" idx="1"/>
          </p:nvPr>
        </p:nvSpPr>
        <p:spPr/>
        <p:txBody>
          <a:bodyPr/>
          <a:lstStyle/>
          <a:p>
            <a:r>
              <a:rPr lang="nl-NL" dirty="0"/>
              <a:t>Leesopdracht voor afwisseling en versterken van leesvaardigheid. </a:t>
            </a:r>
            <a:br>
              <a:rPr lang="nl-NL" dirty="0"/>
            </a:br>
            <a:br>
              <a:rPr lang="nl-NL" dirty="0"/>
            </a:br>
            <a:r>
              <a:rPr lang="nl-NL" dirty="0"/>
              <a:t>Antwoorden:</a:t>
            </a:r>
            <a:br>
              <a:rPr lang="nl-NL" dirty="0"/>
            </a:br>
            <a:r>
              <a:rPr lang="nl-NL" sz="1200" b="1" kern="1200" dirty="0">
                <a:solidFill>
                  <a:schemeClr val="tx1"/>
                </a:solidFill>
                <a:effectLst/>
                <a:latin typeface="+mn-lt"/>
                <a:ea typeface="+mn-ea"/>
                <a:cs typeface="+mn-cs"/>
              </a:rPr>
              <a:t>1. Wat wordt bedoeld met het begrip hyperglobalisering?</a:t>
            </a:r>
            <a:br>
              <a:rPr lang="nl-NL" sz="1200" kern="1200" dirty="0">
                <a:solidFill>
                  <a:schemeClr val="tx1"/>
                </a:solidFill>
                <a:effectLst/>
                <a:latin typeface="+mn-lt"/>
                <a:ea typeface="+mn-ea"/>
                <a:cs typeface="+mn-cs"/>
              </a:rPr>
            </a:br>
            <a:r>
              <a:rPr lang="nl-NL" sz="1200" b="1" kern="1200" dirty="0">
                <a:solidFill>
                  <a:schemeClr val="tx1"/>
                </a:solidFill>
                <a:effectLst/>
                <a:latin typeface="+mn-lt"/>
                <a:ea typeface="+mn-ea"/>
                <a:cs typeface="+mn-cs"/>
              </a:rPr>
              <a:t>Antwoord:</a:t>
            </a:r>
            <a:r>
              <a:rPr lang="nl-NL" sz="1200" kern="1200" dirty="0">
                <a:solidFill>
                  <a:schemeClr val="tx1"/>
                </a:solidFill>
                <a:effectLst/>
                <a:latin typeface="+mn-lt"/>
                <a:ea typeface="+mn-ea"/>
                <a:cs typeface="+mn-cs"/>
              </a:rPr>
              <a:t> Dat producten, geld en bedrijven gemakkelijk over de hele wereld kunnen bewegen en dat landen veel met elkaar handelen.</a:t>
            </a:r>
          </a:p>
          <a:p>
            <a:r>
              <a:rPr lang="nl-NL" sz="1200" b="1" kern="1200" dirty="0">
                <a:solidFill>
                  <a:schemeClr val="tx1"/>
                </a:solidFill>
                <a:effectLst/>
                <a:latin typeface="+mn-lt"/>
                <a:ea typeface="+mn-ea"/>
                <a:cs typeface="+mn-cs"/>
              </a:rPr>
              <a:t>2. Wat betekent een 'race </a:t>
            </a:r>
            <a:r>
              <a:rPr lang="nl-NL" sz="1200" b="1" kern="1200" dirty="0" err="1">
                <a:solidFill>
                  <a:schemeClr val="tx1"/>
                </a:solidFill>
                <a:effectLst/>
                <a:latin typeface="+mn-lt"/>
                <a:ea typeface="+mn-ea"/>
                <a:cs typeface="+mn-cs"/>
              </a:rPr>
              <a:t>to</a:t>
            </a:r>
            <a:r>
              <a:rPr lang="nl-NL" sz="1200" b="1" kern="1200" dirty="0">
                <a:solidFill>
                  <a:schemeClr val="tx1"/>
                </a:solidFill>
                <a:effectLst/>
                <a:latin typeface="+mn-lt"/>
                <a:ea typeface="+mn-ea"/>
                <a:cs typeface="+mn-cs"/>
              </a:rPr>
              <a:t> </a:t>
            </a:r>
            <a:r>
              <a:rPr lang="nl-NL" sz="1200" b="1" kern="1200" dirty="0" err="1">
                <a:solidFill>
                  <a:schemeClr val="tx1"/>
                </a:solidFill>
                <a:effectLst/>
                <a:latin typeface="+mn-lt"/>
                <a:ea typeface="+mn-ea"/>
                <a:cs typeface="+mn-cs"/>
              </a:rPr>
              <a:t>the</a:t>
            </a:r>
            <a:r>
              <a:rPr lang="nl-NL" sz="1200" b="1" kern="1200" dirty="0">
                <a:solidFill>
                  <a:schemeClr val="tx1"/>
                </a:solidFill>
                <a:effectLst/>
                <a:latin typeface="+mn-lt"/>
                <a:ea typeface="+mn-ea"/>
                <a:cs typeface="+mn-cs"/>
              </a:rPr>
              <a:t> </a:t>
            </a:r>
            <a:r>
              <a:rPr lang="nl-NL" sz="1200" b="1" kern="1200" dirty="0" err="1">
                <a:solidFill>
                  <a:schemeClr val="tx1"/>
                </a:solidFill>
                <a:effectLst/>
                <a:latin typeface="+mn-lt"/>
                <a:ea typeface="+mn-ea"/>
                <a:cs typeface="+mn-cs"/>
              </a:rPr>
              <a:t>bottom</a:t>
            </a:r>
            <a:r>
              <a:rPr lang="nl-NL" sz="1200" b="1" kern="1200" dirty="0">
                <a:solidFill>
                  <a:schemeClr val="tx1"/>
                </a:solidFill>
                <a:effectLst/>
                <a:latin typeface="+mn-lt"/>
                <a:ea typeface="+mn-ea"/>
                <a:cs typeface="+mn-cs"/>
              </a:rPr>
              <a:t>'?</a:t>
            </a:r>
            <a:br>
              <a:rPr lang="nl-NL" sz="1200" kern="1200" dirty="0">
                <a:solidFill>
                  <a:schemeClr val="tx1"/>
                </a:solidFill>
                <a:effectLst/>
                <a:latin typeface="+mn-lt"/>
                <a:ea typeface="+mn-ea"/>
                <a:cs typeface="+mn-cs"/>
              </a:rPr>
            </a:br>
            <a:r>
              <a:rPr lang="nl-NL" sz="1200" b="1" kern="1200" dirty="0">
                <a:solidFill>
                  <a:schemeClr val="tx1"/>
                </a:solidFill>
                <a:effectLst/>
                <a:latin typeface="+mn-lt"/>
                <a:ea typeface="+mn-ea"/>
                <a:cs typeface="+mn-cs"/>
              </a:rPr>
              <a:t>Antwoord:</a:t>
            </a:r>
            <a:r>
              <a:rPr lang="nl-NL" sz="1200" kern="1200" dirty="0">
                <a:solidFill>
                  <a:schemeClr val="tx1"/>
                </a:solidFill>
                <a:effectLst/>
                <a:latin typeface="+mn-lt"/>
                <a:ea typeface="+mn-ea"/>
                <a:cs typeface="+mn-cs"/>
              </a:rPr>
              <a:t> Bedrijven proberen zo goedkoop mogelijk te produceren. Ze zoeken bijvoorbeeld landen waar de lonen laag zijn en minder regels gelden.</a:t>
            </a:r>
          </a:p>
          <a:p>
            <a:r>
              <a:rPr lang="nl-NL" sz="1200" b="1" kern="1200" dirty="0">
                <a:solidFill>
                  <a:schemeClr val="tx1"/>
                </a:solidFill>
                <a:effectLst/>
                <a:latin typeface="+mn-lt"/>
                <a:ea typeface="+mn-ea"/>
                <a:cs typeface="+mn-cs"/>
              </a:rPr>
              <a:t>3. Waarom kunnen Europese bedrijven last hebben van goedkope producten uit andere landen?</a:t>
            </a:r>
            <a:br>
              <a:rPr lang="nl-NL" sz="1200" kern="1200" dirty="0">
                <a:solidFill>
                  <a:schemeClr val="tx1"/>
                </a:solidFill>
                <a:effectLst/>
                <a:latin typeface="+mn-lt"/>
                <a:ea typeface="+mn-ea"/>
                <a:cs typeface="+mn-cs"/>
              </a:rPr>
            </a:br>
            <a:r>
              <a:rPr lang="nl-NL" sz="1200" b="1" kern="1200" dirty="0">
                <a:solidFill>
                  <a:schemeClr val="tx1"/>
                </a:solidFill>
                <a:effectLst/>
                <a:latin typeface="+mn-lt"/>
                <a:ea typeface="+mn-ea"/>
                <a:cs typeface="+mn-cs"/>
              </a:rPr>
              <a:t>Antwoord:</a:t>
            </a:r>
            <a:r>
              <a:rPr lang="nl-NL" sz="1200" kern="1200" dirty="0">
                <a:solidFill>
                  <a:schemeClr val="tx1"/>
                </a:solidFill>
                <a:effectLst/>
                <a:latin typeface="+mn-lt"/>
                <a:ea typeface="+mn-ea"/>
                <a:cs typeface="+mn-cs"/>
              </a:rPr>
              <a:t> Europese bedrijven moeten zich aan veel regels houden. Daardoor kunnen zij hogere kosten hebben en moeilijk concurreren met bedrijven uit landen met minder regels.</a:t>
            </a:r>
          </a:p>
          <a:p>
            <a:r>
              <a:rPr lang="nl-NL" sz="1200" b="1" kern="1200" dirty="0">
                <a:solidFill>
                  <a:schemeClr val="tx1"/>
                </a:solidFill>
                <a:effectLst/>
                <a:latin typeface="+mn-lt"/>
                <a:ea typeface="+mn-ea"/>
                <a:cs typeface="+mn-cs"/>
              </a:rPr>
              <a:t>4. Wat bedoelt Dani </a:t>
            </a:r>
            <a:r>
              <a:rPr lang="nl-NL" sz="1200" b="1" kern="1200" dirty="0" err="1">
                <a:solidFill>
                  <a:schemeClr val="tx1"/>
                </a:solidFill>
                <a:effectLst/>
                <a:latin typeface="+mn-lt"/>
                <a:ea typeface="+mn-ea"/>
                <a:cs typeface="+mn-cs"/>
              </a:rPr>
              <a:t>Rodrik</a:t>
            </a:r>
            <a:r>
              <a:rPr lang="nl-NL" sz="1200" b="1" kern="1200" dirty="0">
                <a:solidFill>
                  <a:schemeClr val="tx1"/>
                </a:solidFill>
                <a:effectLst/>
                <a:latin typeface="+mn-lt"/>
                <a:ea typeface="+mn-ea"/>
                <a:cs typeface="+mn-cs"/>
              </a:rPr>
              <a:t> met een 'gouden dwangbuis'?</a:t>
            </a:r>
            <a:br>
              <a:rPr lang="nl-NL" sz="1200" kern="1200" dirty="0">
                <a:solidFill>
                  <a:schemeClr val="tx1"/>
                </a:solidFill>
                <a:effectLst/>
                <a:latin typeface="+mn-lt"/>
                <a:ea typeface="+mn-ea"/>
                <a:cs typeface="+mn-cs"/>
              </a:rPr>
            </a:br>
            <a:r>
              <a:rPr lang="nl-NL" sz="1200" b="1" kern="1200" dirty="0">
                <a:solidFill>
                  <a:schemeClr val="tx1"/>
                </a:solidFill>
                <a:effectLst/>
                <a:latin typeface="+mn-lt"/>
                <a:ea typeface="+mn-ea"/>
                <a:cs typeface="+mn-cs"/>
              </a:rPr>
              <a:t>Antwoord:</a:t>
            </a:r>
            <a:r>
              <a:rPr lang="nl-NL" sz="1200" kern="1200" dirty="0">
                <a:solidFill>
                  <a:schemeClr val="tx1"/>
                </a:solidFill>
                <a:effectLst/>
                <a:latin typeface="+mn-lt"/>
                <a:ea typeface="+mn-ea"/>
                <a:cs typeface="+mn-cs"/>
              </a:rPr>
              <a:t> Dat een land wel een eigen regering heeft, maar door de internationale economie niet altijd vrij is om zelf strengere regels te maken.</a:t>
            </a:r>
          </a:p>
          <a:p>
            <a:r>
              <a:rPr lang="nl-NL" sz="1200" b="1" kern="1200" dirty="0">
                <a:solidFill>
                  <a:schemeClr val="tx1"/>
                </a:solidFill>
                <a:effectLst/>
                <a:latin typeface="+mn-lt"/>
                <a:ea typeface="+mn-ea"/>
                <a:cs typeface="+mn-cs"/>
              </a:rPr>
              <a:t>5. Wat is het belangrijkste idee achter een 'Europa van Kwaliteit'?</a:t>
            </a:r>
            <a:br>
              <a:rPr lang="nl-NL" sz="1200" kern="1200" dirty="0">
                <a:solidFill>
                  <a:schemeClr val="tx1"/>
                </a:solidFill>
                <a:effectLst/>
                <a:latin typeface="+mn-lt"/>
                <a:ea typeface="+mn-ea"/>
                <a:cs typeface="+mn-cs"/>
              </a:rPr>
            </a:br>
            <a:r>
              <a:rPr lang="nl-NL" sz="1200" b="1" kern="1200" dirty="0">
                <a:solidFill>
                  <a:schemeClr val="tx1"/>
                </a:solidFill>
                <a:effectLst/>
                <a:latin typeface="+mn-lt"/>
                <a:ea typeface="+mn-ea"/>
                <a:cs typeface="+mn-cs"/>
              </a:rPr>
              <a:t>Antwoord:</a:t>
            </a:r>
            <a:r>
              <a:rPr lang="nl-NL" sz="1200" kern="1200" dirty="0">
                <a:solidFill>
                  <a:schemeClr val="tx1"/>
                </a:solidFill>
                <a:effectLst/>
                <a:latin typeface="+mn-lt"/>
                <a:ea typeface="+mn-ea"/>
                <a:cs typeface="+mn-cs"/>
              </a:rPr>
              <a:t> Niet alleen kijken naar de laagste prijs, maar ook naar de kwaliteit van producten, het milieu en goede omstandigheden en een eerlijk loon voor werknemers.</a:t>
            </a:r>
          </a:p>
          <a:p>
            <a:endParaRPr lang="nl-NL" dirty="0"/>
          </a:p>
        </p:txBody>
      </p:sp>
      <p:sp>
        <p:nvSpPr>
          <p:cNvPr id="4" name="Tijdelijke aanduiding voor dianummer 3">
            <a:extLst>
              <a:ext uri="{FF2B5EF4-FFF2-40B4-BE49-F238E27FC236}">
                <a16:creationId xmlns:a16="http://schemas.microsoft.com/office/drawing/2014/main" id="{5C2A64FA-DC23-735A-8DBB-D37502D1734E}"/>
              </a:ext>
            </a:extLst>
          </p:cNvPr>
          <p:cNvSpPr>
            <a:spLocks noGrp="1"/>
          </p:cNvSpPr>
          <p:nvPr>
            <p:ph type="sldNum" sz="quarter" idx="5"/>
          </p:nvPr>
        </p:nvSpPr>
        <p:spPr/>
        <p:txBody>
          <a:bodyPr/>
          <a:lstStyle/>
          <a:p>
            <a:fld id="{42FEA8EA-0DD3-47F4-BA2C-127310B6CFE6}" type="slidenum">
              <a:rPr lang="nl-NL" smtClean="0"/>
              <a:t>15</a:t>
            </a:fld>
            <a:endParaRPr lang="nl-NL"/>
          </a:p>
        </p:txBody>
      </p:sp>
    </p:spTree>
    <p:extLst>
      <p:ext uri="{BB962C8B-B14F-4D97-AF65-F5344CB8AC3E}">
        <p14:creationId xmlns:p14="http://schemas.microsoft.com/office/powerpoint/2010/main" val="22604952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6AC9BF-A6EB-830C-DEC3-2CB76FDD388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BDBB93B-1B56-2023-1841-CB4C26B1F5F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77E19C4-B369-07A9-D7CB-EF21270F935F}"/>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0B227FC2-A251-7454-1DED-04A55D01E863}"/>
              </a:ext>
            </a:extLst>
          </p:cNvPr>
          <p:cNvSpPr>
            <a:spLocks noGrp="1"/>
          </p:cNvSpPr>
          <p:nvPr>
            <p:ph type="sldNum" sz="quarter" idx="5"/>
          </p:nvPr>
        </p:nvSpPr>
        <p:spPr/>
        <p:txBody>
          <a:bodyPr/>
          <a:lstStyle/>
          <a:p>
            <a:fld id="{42FEA8EA-0DD3-47F4-BA2C-127310B6CFE6}" type="slidenum">
              <a:rPr lang="nl-NL" smtClean="0"/>
              <a:t>16</a:t>
            </a:fld>
            <a:endParaRPr lang="nl-NL"/>
          </a:p>
        </p:txBody>
      </p:sp>
    </p:spTree>
    <p:extLst>
      <p:ext uri="{BB962C8B-B14F-4D97-AF65-F5344CB8AC3E}">
        <p14:creationId xmlns:p14="http://schemas.microsoft.com/office/powerpoint/2010/main" val="34899917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00B63B-6144-49B9-BD07-1B24FC8AB11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04439DE-073F-453A-BD87-2D13B2C18ED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BB01518-EBFC-50FC-1C07-D7542BF9153B}"/>
              </a:ext>
            </a:extLst>
          </p:cNvPr>
          <p:cNvSpPr>
            <a:spLocks noGrp="1"/>
          </p:cNvSpPr>
          <p:nvPr>
            <p:ph type="body" idx="1"/>
          </p:nvPr>
        </p:nvSpPr>
        <p:spPr/>
        <p:txBody>
          <a:bodyPr/>
          <a:lstStyle/>
          <a:p>
            <a:r>
              <a:rPr lang="nl-NL" dirty="0"/>
              <a:t>Kun je voor jezelf als docent bekijken. Kan ook klassikaal met leerlingen</a:t>
            </a:r>
          </a:p>
        </p:txBody>
      </p:sp>
      <p:sp>
        <p:nvSpPr>
          <p:cNvPr id="4" name="Tijdelijke aanduiding voor dianummer 3">
            <a:extLst>
              <a:ext uri="{FF2B5EF4-FFF2-40B4-BE49-F238E27FC236}">
                <a16:creationId xmlns:a16="http://schemas.microsoft.com/office/drawing/2014/main" id="{FA3FC1DA-66C4-B3EC-369D-DA6937A13DB9}"/>
              </a:ext>
            </a:extLst>
          </p:cNvPr>
          <p:cNvSpPr>
            <a:spLocks noGrp="1"/>
          </p:cNvSpPr>
          <p:nvPr>
            <p:ph type="sldNum" sz="quarter" idx="5"/>
          </p:nvPr>
        </p:nvSpPr>
        <p:spPr/>
        <p:txBody>
          <a:bodyPr/>
          <a:lstStyle/>
          <a:p>
            <a:fld id="{42FEA8EA-0DD3-47F4-BA2C-127310B6CFE6}" type="slidenum">
              <a:rPr lang="nl-NL" smtClean="0"/>
              <a:t>17</a:t>
            </a:fld>
            <a:endParaRPr lang="nl-NL"/>
          </a:p>
        </p:txBody>
      </p:sp>
    </p:spTree>
    <p:extLst>
      <p:ext uri="{BB962C8B-B14F-4D97-AF65-F5344CB8AC3E}">
        <p14:creationId xmlns:p14="http://schemas.microsoft.com/office/powerpoint/2010/main" val="29879943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BEF1035-7A2D-D4B9-95CD-B58A274D32A7}"/>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0825FCCB-E7BA-D729-1972-1B91669DB89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7A9EED16-FC51-3DFE-0A04-E6685481BCCF}"/>
              </a:ext>
            </a:extLst>
          </p:cNvPr>
          <p:cNvSpPr>
            <a:spLocks noGrp="1"/>
          </p:cNvSpPr>
          <p:nvPr>
            <p:ph type="dt" sz="half" idx="10"/>
          </p:nvPr>
        </p:nvSpPr>
        <p:spPr/>
        <p:txBody>
          <a:bodyPr/>
          <a:lstStyle/>
          <a:p>
            <a:fld id="{E0217809-AB29-4496-AFBF-BD581394C6B9}" type="datetimeFigureOut">
              <a:rPr lang="nl-NL" smtClean="0"/>
              <a:t>21-9-2026</a:t>
            </a:fld>
            <a:endParaRPr lang="nl-NL"/>
          </a:p>
        </p:txBody>
      </p:sp>
      <p:sp>
        <p:nvSpPr>
          <p:cNvPr id="5" name="Tijdelijke aanduiding voor voettekst 4">
            <a:extLst>
              <a:ext uri="{FF2B5EF4-FFF2-40B4-BE49-F238E27FC236}">
                <a16:creationId xmlns:a16="http://schemas.microsoft.com/office/drawing/2014/main" id="{0CD271EE-454D-82DF-BFAC-A95D29E79895}"/>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7B62DBF4-4587-D75E-EB7C-1DD3D0003461}"/>
              </a:ext>
            </a:extLst>
          </p:cNvPr>
          <p:cNvSpPr>
            <a:spLocks noGrp="1"/>
          </p:cNvSpPr>
          <p:nvPr>
            <p:ph type="sldNum" sz="quarter" idx="12"/>
          </p:nvPr>
        </p:nvSpPr>
        <p:spPr/>
        <p:txBody>
          <a:bodyPr/>
          <a:lstStyle/>
          <a:p>
            <a:fld id="{4EC3ACAA-F8BE-46A7-B6B4-3F653475C7FD}" type="slidenum">
              <a:rPr lang="nl-NL" smtClean="0"/>
              <a:t>‹nr.›</a:t>
            </a:fld>
            <a:endParaRPr lang="nl-NL"/>
          </a:p>
        </p:txBody>
      </p:sp>
    </p:spTree>
    <p:extLst>
      <p:ext uri="{BB962C8B-B14F-4D97-AF65-F5344CB8AC3E}">
        <p14:creationId xmlns:p14="http://schemas.microsoft.com/office/powerpoint/2010/main" val="3607384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8B5C56-1986-B3BB-E3DE-03AA9AA60F23}"/>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DDD1D165-AC57-9DE0-7A73-7BE47A825F6A}"/>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53A82084-D846-8490-268F-F30F6D487D32}"/>
              </a:ext>
            </a:extLst>
          </p:cNvPr>
          <p:cNvSpPr>
            <a:spLocks noGrp="1"/>
          </p:cNvSpPr>
          <p:nvPr>
            <p:ph type="dt" sz="half" idx="10"/>
          </p:nvPr>
        </p:nvSpPr>
        <p:spPr/>
        <p:txBody>
          <a:bodyPr/>
          <a:lstStyle/>
          <a:p>
            <a:fld id="{E0217809-AB29-4496-AFBF-BD581394C6B9}" type="datetimeFigureOut">
              <a:rPr lang="nl-NL" smtClean="0"/>
              <a:t>21-9-2026</a:t>
            </a:fld>
            <a:endParaRPr lang="nl-NL"/>
          </a:p>
        </p:txBody>
      </p:sp>
      <p:sp>
        <p:nvSpPr>
          <p:cNvPr id="5" name="Tijdelijke aanduiding voor voettekst 4">
            <a:extLst>
              <a:ext uri="{FF2B5EF4-FFF2-40B4-BE49-F238E27FC236}">
                <a16:creationId xmlns:a16="http://schemas.microsoft.com/office/drawing/2014/main" id="{4031369C-D722-915A-D33E-59492DF60412}"/>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999153A2-847F-1304-8443-05590DF75533}"/>
              </a:ext>
            </a:extLst>
          </p:cNvPr>
          <p:cNvSpPr>
            <a:spLocks noGrp="1"/>
          </p:cNvSpPr>
          <p:nvPr>
            <p:ph type="sldNum" sz="quarter" idx="12"/>
          </p:nvPr>
        </p:nvSpPr>
        <p:spPr/>
        <p:txBody>
          <a:bodyPr/>
          <a:lstStyle/>
          <a:p>
            <a:fld id="{4EC3ACAA-F8BE-46A7-B6B4-3F653475C7FD}" type="slidenum">
              <a:rPr lang="nl-NL" smtClean="0"/>
              <a:t>‹nr.›</a:t>
            </a:fld>
            <a:endParaRPr lang="nl-NL"/>
          </a:p>
        </p:txBody>
      </p:sp>
    </p:spTree>
    <p:extLst>
      <p:ext uri="{BB962C8B-B14F-4D97-AF65-F5344CB8AC3E}">
        <p14:creationId xmlns:p14="http://schemas.microsoft.com/office/powerpoint/2010/main" val="22964168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DD164E-8797-3BB7-76A1-2BAD565F63A6}"/>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3083BED2-FC50-F8EF-B9B2-E0F9F2EC8AF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235D081C-8445-B8F9-DCA2-FB3E452EBFB7}"/>
              </a:ext>
            </a:extLst>
          </p:cNvPr>
          <p:cNvSpPr>
            <a:spLocks noGrp="1"/>
          </p:cNvSpPr>
          <p:nvPr>
            <p:ph type="dt" sz="half" idx="10"/>
          </p:nvPr>
        </p:nvSpPr>
        <p:spPr/>
        <p:txBody>
          <a:bodyPr/>
          <a:lstStyle/>
          <a:p>
            <a:fld id="{E0217809-AB29-4496-AFBF-BD581394C6B9}" type="datetimeFigureOut">
              <a:rPr lang="nl-NL" smtClean="0"/>
              <a:t>21-9-2026</a:t>
            </a:fld>
            <a:endParaRPr lang="nl-NL"/>
          </a:p>
        </p:txBody>
      </p:sp>
      <p:sp>
        <p:nvSpPr>
          <p:cNvPr id="5" name="Tijdelijke aanduiding voor voettekst 4">
            <a:extLst>
              <a:ext uri="{FF2B5EF4-FFF2-40B4-BE49-F238E27FC236}">
                <a16:creationId xmlns:a16="http://schemas.microsoft.com/office/drawing/2014/main" id="{E44F2DB1-AF00-B5A2-D44A-4F683F6590CD}"/>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CA5F8BF6-1478-2207-E5F4-B4AD05F2B4C6}"/>
              </a:ext>
            </a:extLst>
          </p:cNvPr>
          <p:cNvSpPr>
            <a:spLocks noGrp="1"/>
          </p:cNvSpPr>
          <p:nvPr>
            <p:ph type="sldNum" sz="quarter" idx="12"/>
          </p:nvPr>
        </p:nvSpPr>
        <p:spPr/>
        <p:txBody>
          <a:bodyPr/>
          <a:lstStyle/>
          <a:p>
            <a:fld id="{4EC3ACAA-F8BE-46A7-B6B4-3F653475C7FD}" type="slidenum">
              <a:rPr lang="nl-NL" smtClean="0"/>
              <a:t>‹nr.›</a:t>
            </a:fld>
            <a:endParaRPr lang="nl-NL"/>
          </a:p>
        </p:txBody>
      </p:sp>
    </p:spTree>
    <p:extLst>
      <p:ext uri="{BB962C8B-B14F-4D97-AF65-F5344CB8AC3E}">
        <p14:creationId xmlns:p14="http://schemas.microsoft.com/office/powerpoint/2010/main" val="7337472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310B54-699A-9233-7460-0735A49F1D98}"/>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608B820D-50A0-13A7-A10A-BA044A635FCE}"/>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627C0801-9AD9-F4F5-719D-9FFC897F2A7E}"/>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6C819B51-97F3-8E4E-D939-2360520F95A2}"/>
              </a:ext>
            </a:extLst>
          </p:cNvPr>
          <p:cNvSpPr>
            <a:spLocks noGrp="1"/>
          </p:cNvSpPr>
          <p:nvPr>
            <p:ph type="dt" sz="half" idx="10"/>
          </p:nvPr>
        </p:nvSpPr>
        <p:spPr/>
        <p:txBody>
          <a:bodyPr/>
          <a:lstStyle/>
          <a:p>
            <a:fld id="{E0217809-AB29-4496-AFBF-BD581394C6B9}" type="datetimeFigureOut">
              <a:rPr lang="nl-NL" smtClean="0"/>
              <a:t>21-9-2026</a:t>
            </a:fld>
            <a:endParaRPr lang="nl-NL"/>
          </a:p>
        </p:txBody>
      </p:sp>
      <p:sp>
        <p:nvSpPr>
          <p:cNvPr id="6" name="Tijdelijke aanduiding voor voettekst 5">
            <a:extLst>
              <a:ext uri="{FF2B5EF4-FFF2-40B4-BE49-F238E27FC236}">
                <a16:creationId xmlns:a16="http://schemas.microsoft.com/office/drawing/2014/main" id="{69498E0B-4694-E6A6-9952-500E554ACA40}"/>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8F4AC9B3-67F4-75F6-26AC-1E6CBEFAD610}"/>
              </a:ext>
            </a:extLst>
          </p:cNvPr>
          <p:cNvSpPr>
            <a:spLocks noGrp="1"/>
          </p:cNvSpPr>
          <p:nvPr>
            <p:ph type="sldNum" sz="quarter" idx="12"/>
          </p:nvPr>
        </p:nvSpPr>
        <p:spPr/>
        <p:txBody>
          <a:bodyPr/>
          <a:lstStyle/>
          <a:p>
            <a:fld id="{4EC3ACAA-F8BE-46A7-B6B4-3F653475C7FD}" type="slidenum">
              <a:rPr lang="nl-NL" smtClean="0"/>
              <a:t>‹nr.›</a:t>
            </a:fld>
            <a:endParaRPr lang="nl-NL"/>
          </a:p>
        </p:txBody>
      </p:sp>
    </p:spTree>
    <p:extLst>
      <p:ext uri="{BB962C8B-B14F-4D97-AF65-F5344CB8AC3E}">
        <p14:creationId xmlns:p14="http://schemas.microsoft.com/office/powerpoint/2010/main" val="2010489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FAC8F5-00B7-9754-3D65-BF5E19DE7936}"/>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367D253E-ACC5-FE88-37E3-FF0F9AF263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F786E86B-6ABF-495D-0C73-F94510DE975F}"/>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5C8F8366-8E8F-F89E-CE1C-0313F8A4932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7DA0BCC1-B7C5-E354-533D-CD3094EE083D}"/>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3CF71655-8C90-1C04-828B-3E53B2B44EDD}"/>
              </a:ext>
            </a:extLst>
          </p:cNvPr>
          <p:cNvSpPr>
            <a:spLocks noGrp="1"/>
          </p:cNvSpPr>
          <p:nvPr>
            <p:ph type="dt" sz="half" idx="10"/>
          </p:nvPr>
        </p:nvSpPr>
        <p:spPr/>
        <p:txBody>
          <a:bodyPr/>
          <a:lstStyle/>
          <a:p>
            <a:fld id="{E0217809-AB29-4496-AFBF-BD581394C6B9}" type="datetimeFigureOut">
              <a:rPr lang="nl-NL" smtClean="0"/>
              <a:t>21-9-2026</a:t>
            </a:fld>
            <a:endParaRPr lang="nl-NL"/>
          </a:p>
        </p:txBody>
      </p:sp>
      <p:sp>
        <p:nvSpPr>
          <p:cNvPr id="8" name="Tijdelijke aanduiding voor voettekst 7">
            <a:extLst>
              <a:ext uri="{FF2B5EF4-FFF2-40B4-BE49-F238E27FC236}">
                <a16:creationId xmlns:a16="http://schemas.microsoft.com/office/drawing/2014/main" id="{5DF53E05-41BD-C06A-6F18-498328F173DE}"/>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48158233-794A-5449-D431-44F97174887B}"/>
              </a:ext>
            </a:extLst>
          </p:cNvPr>
          <p:cNvSpPr>
            <a:spLocks noGrp="1"/>
          </p:cNvSpPr>
          <p:nvPr>
            <p:ph type="sldNum" sz="quarter" idx="12"/>
          </p:nvPr>
        </p:nvSpPr>
        <p:spPr/>
        <p:txBody>
          <a:bodyPr/>
          <a:lstStyle/>
          <a:p>
            <a:fld id="{4EC3ACAA-F8BE-46A7-B6B4-3F653475C7FD}" type="slidenum">
              <a:rPr lang="nl-NL" smtClean="0"/>
              <a:t>‹nr.›</a:t>
            </a:fld>
            <a:endParaRPr lang="nl-NL"/>
          </a:p>
        </p:txBody>
      </p:sp>
    </p:spTree>
    <p:extLst>
      <p:ext uri="{BB962C8B-B14F-4D97-AF65-F5344CB8AC3E}">
        <p14:creationId xmlns:p14="http://schemas.microsoft.com/office/powerpoint/2010/main" val="9810673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4FC3ED-7006-8C4D-D5A5-F47986847F36}"/>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C7C45785-F7B4-108C-996A-6ABEEA0580C7}"/>
              </a:ext>
            </a:extLst>
          </p:cNvPr>
          <p:cNvSpPr>
            <a:spLocks noGrp="1"/>
          </p:cNvSpPr>
          <p:nvPr>
            <p:ph type="dt" sz="half" idx="10"/>
          </p:nvPr>
        </p:nvSpPr>
        <p:spPr/>
        <p:txBody>
          <a:bodyPr/>
          <a:lstStyle/>
          <a:p>
            <a:fld id="{E0217809-AB29-4496-AFBF-BD581394C6B9}" type="datetimeFigureOut">
              <a:rPr lang="nl-NL" smtClean="0"/>
              <a:t>21-9-2026</a:t>
            </a:fld>
            <a:endParaRPr lang="nl-NL"/>
          </a:p>
        </p:txBody>
      </p:sp>
      <p:sp>
        <p:nvSpPr>
          <p:cNvPr id="4" name="Tijdelijke aanduiding voor voettekst 3">
            <a:extLst>
              <a:ext uri="{FF2B5EF4-FFF2-40B4-BE49-F238E27FC236}">
                <a16:creationId xmlns:a16="http://schemas.microsoft.com/office/drawing/2014/main" id="{829B4290-6854-E921-C8A1-68BF1C4EBE74}"/>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066F58CB-61B2-C7A8-1494-A231E898745D}"/>
              </a:ext>
            </a:extLst>
          </p:cNvPr>
          <p:cNvSpPr>
            <a:spLocks noGrp="1"/>
          </p:cNvSpPr>
          <p:nvPr>
            <p:ph type="sldNum" sz="quarter" idx="12"/>
          </p:nvPr>
        </p:nvSpPr>
        <p:spPr/>
        <p:txBody>
          <a:bodyPr/>
          <a:lstStyle/>
          <a:p>
            <a:fld id="{4EC3ACAA-F8BE-46A7-B6B4-3F653475C7FD}" type="slidenum">
              <a:rPr lang="nl-NL" smtClean="0"/>
              <a:t>‹nr.›</a:t>
            </a:fld>
            <a:endParaRPr lang="nl-NL"/>
          </a:p>
        </p:txBody>
      </p:sp>
    </p:spTree>
    <p:extLst>
      <p:ext uri="{BB962C8B-B14F-4D97-AF65-F5344CB8AC3E}">
        <p14:creationId xmlns:p14="http://schemas.microsoft.com/office/powerpoint/2010/main" val="1179631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8144C5CA-8090-6F8A-249F-5507BB4528DB}"/>
              </a:ext>
            </a:extLst>
          </p:cNvPr>
          <p:cNvSpPr>
            <a:spLocks noGrp="1"/>
          </p:cNvSpPr>
          <p:nvPr>
            <p:ph type="dt" sz="half" idx="10"/>
          </p:nvPr>
        </p:nvSpPr>
        <p:spPr/>
        <p:txBody>
          <a:bodyPr/>
          <a:lstStyle/>
          <a:p>
            <a:fld id="{E0217809-AB29-4496-AFBF-BD581394C6B9}" type="datetimeFigureOut">
              <a:rPr lang="nl-NL" smtClean="0"/>
              <a:t>21-9-2026</a:t>
            </a:fld>
            <a:endParaRPr lang="nl-NL"/>
          </a:p>
        </p:txBody>
      </p:sp>
      <p:sp>
        <p:nvSpPr>
          <p:cNvPr id="3" name="Tijdelijke aanduiding voor voettekst 2">
            <a:extLst>
              <a:ext uri="{FF2B5EF4-FFF2-40B4-BE49-F238E27FC236}">
                <a16:creationId xmlns:a16="http://schemas.microsoft.com/office/drawing/2014/main" id="{EF344FE3-7289-AF68-D3FC-44A1DBB05A0C}"/>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8DA96E4B-1CAB-9D64-6221-A75BCD2AD945}"/>
              </a:ext>
            </a:extLst>
          </p:cNvPr>
          <p:cNvSpPr>
            <a:spLocks noGrp="1"/>
          </p:cNvSpPr>
          <p:nvPr>
            <p:ph type="sldNum" sz="quarter" idx="12"/>
          </p:nvPr>
        </p:nvSpPr>
        <p:spPr/>
        <p:txBody>
          <a:bodyPr/>
          <a:lstStyle/>
          <a:p>
            <a:fld id="{4EC3ACAA-F8BE-46A7-B6B4-3F653475C7FD}" type="slidenum">
              <a:rPr lang="nl-NL" smtClean="0"/>
              <a:t>‹nr.›</a:t>
            </a:fld>
            <a:endParaRPr lang="nl-NL"/>
          </a:p>
        </p:txBody>
      </p:sp>
    </p:spTree>
    <p:extLst>
      <p:ext uri="{BB962C8B-B14F-4D97-AF65-F5344CB8AC3E}">
        <p14:creationId xmlns:p14="http://schemas.microsoft.com/office/powerpoint/2010/main" val="2813117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986276-A45F-88C5-AFB8-EB8D4760469C}"/>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B61D6B33-3182-7102-C661-8B3ADD825B0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8AA0C3B0-3C99-140D-145D-EFC668757A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CF286F46-6EFB-BEE2-46CC-11F7C557D154}"/>
              </a:ext>
            </a:extLst>
          </p:cNvPr>
          <p:cNvSpPr>
            <a:spLocks noGrp="1"/>
          </p:cNvSpPr>
          <p:nvPr>
            <p:ph type="dt" sz="half" idx="10"/>
          </p:nvPr>
        </p:nvSpPr>
        <p:spPr/>
        <p:txBody>
          <a:bodyPr/>
          <a:lstStyle/>
          <a:p>
            <a:fld id="{E0217809-AB29-4496-AFBF-BD581394C6B9}" type="datetimeFigureOut">
              <a:rPr lang="nl-NL" smtClean="0"/>
              <a:t>21-9-2026</a:t>
            </a:fld>
            <a:endParaRPr lang="nl-NL"/>
          </a:p>
        </p:txBody>
      </p:sp>
      <p:sp>
        <p:nvSpPr>
          <p:cNvPr id="6" name="Tijdelijke aanduiding voor voettekst 5">
            <a:extLst>
              <a:ext uri="{FF2B5EF4-FFF2-40B4-BE49-F238E27FC236}">
                <a16:creationId xmlns:a16="http://schemas.microsoft.com/office/drawing/2014/main" id="{A4989ABF-6857-A9E2-00CD-A29DB7E8DBDF}"/>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B6CFEC49-8C71-E271-AF6F-9D533815AE33}"/>
              </a:ext>
            </a:extLst>
          </p:cNvPr>
          <p:cNvSpPr>
            <a:spLocks noGrp="1"/>
          </p:cNvSpPr>
          <p:nvPr>
            <p:ph type="sldNum" sz="quarter" idx="12"/>
          </p:nvPr>
        </p:nvSpPr>
        <p:spPr/>
        <p:txBody>
          <a:bodyPr/>
          <a:lstStyle/>
          <a:p>
            <a:fld id="{4EC3ACAA-F8BE-46A7-B6B4-3F653475C7FD}" type="slidenum">
              <a:rPr lang="nl-NL" smtClean="0"/>
              <a:t>‹nr.›</a:t>
            </a:fld>
            <a:endParaRPr lang="nl-NL"/>
          </a:p>
        </p:txBody>
      </p:sp>
    </p:spTree>
    <p:extLst>
      <p:ext uri="{BB962C8B-B14F-4D97-AF65-F5344CB8AC3E}">
        <p14:creationId xmlns:p14="http://schemas.microsoft.com/office/powerpoint/2010/main" val="7045175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70C89E-F7D2-E937-2036-6A0FD7AAD6EF}"/>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5998B105-C3F9-26F5-4B6F-66AD0468AAF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228580A6-8737-7197-7651-981ED2F4E9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763B0131-183D-AAA0-C662-85E1679E9713}"/>
              </a:ext>
            </a:extLst>
          </p:cNvPr>
          <p:cNvSpPr>
            <a:spLocks noGrp="1"/>
          </p:cNvSpPr>
          <p:nvPr>
            <p:ph type="dt" sz="half" idx="10"/>
          </p:nvPr>
        </p:nvSpPr>
        <p:spPr/>
        <p:txBody>
          <a:bodyPr/>
          <a:lstStyle/>
          <a:p>
            <a:fld id="{E0217809-AB29-4496-AFBF-BD581394C6B9}" type="datetimeFigureOut">
              <a:rPr lang="nl-NL" smtClean="0"/>
              <a:t>21-9-2026</a:t>
            </a:fld>
            <a:endParaRPr lang="nl-NL"/>
          </a:p>
        </p:txBody>
      </p:sp>
      <p:sp>
        <p:nvSpPr>
          <p:cNvPr id="6" name="Tijdelijke aanduiding voor voettekst 5">
            <a:extLst>
              <a:ext uri="{FF2B5EF4-FFF2-40B4-BE49-F238E27FC236}">
                <a16:creationId xmlns:a16="http://schemas.microsoft.com/office/drawing/2014/main" id="{892A04D5-2C0F-E06E-5A59-A3B4174ECF23}"/>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ACD859EB-9738-90DA-838C-83EB52C13D24}"/>
              </a:ext>
            </a:extLst>
          </p:cNvPr>
          <p:cNvSpPr>
            <a:spLocks noGrp="1"/>
          </p:cNvSpPr>
          <p:nvPr>
            <p:ph type="sldNum" sz="quarter" idx="12"/>
          </p:nvPr>
        </p:nvSpPr>
        <p:spPr/>
        <p:txBody>
          <a:bodyPr/>
          <a:lstStyle/>
          <a:p>
            <a:fld id="{4EC3ACAA-F8BE-46A7-B6B4-3F653475C7FD}" type="slidenum">
              <a:rPr lang="nl-NL" smtClean="0"/>
              <a:t>‹nr.›</a:t>
            </a:fld>
            <a:endParaRPr lang="nl-NL"/>
          </a:p>
        </p:txBody>
      </p:sp>
    </p:spTree>
    <p:extLst>
      <p:ext uri="{BB962C8B-B14F-4D97-AF65-F5344CB8AC3E}">
        <p14:creationId xmlns:p14="http://schemas.microsoft.com/office/powerpoint/2010/main" val="40906409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F225CA-67C6-D8B1-535B-D2D9E4335724}"/>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73E22616-1566-4679-99D0-5808802EB9F1}"/>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0ECD4B28-79F0-BC3A-698E-1BDC4E4A7444}"/>
              </a:ext>
            </a:extLst>
          </p:cNvPr>
          <p:cNvSpPr>
            <a:spLocks noGrp="1"/>
          </p:cNvSpPr>
          <p:nvPr>
            <p:ph type="dt" sz="half" idx="10"/>
          </p:nvPr>
        </p:nvSpPr>
        <p:spPr/>
        <p:txBody>
          <a:bodyPr/>
          <a:lstStyle/>
          <a:p>
            <a:fld id="{E0217809-AB29-4496-AFBF-BD581394C6B9}" type="datetimeFigureOut">
              <a:rPr lang="nl-NL" smtClean="0"/>
              <a:t>21-9-2026</a:t>
            </a:fld>
            <a:endParaRPr lang="nl-NL"/>
          </a:p>
        </p:txBody>
      </p:sp>
      <p:sp>
        <p:nvSpPr>
          <p:cNvPr id="5" name="Tijdelijke aanduiding voor voettekst 4">
            <a:extLst>
              <a:ext uri="{FF2B5EF4-FFF2-40B4-BE49-F238E27FC236}">
                <a16:creationId xmlns:a16="http://schemas.microsoft.com/office/drawing/2014/main" id="{178DEB1E-98E2-4ADF-0EE6-610E014960A4}"/>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940A32E4-E4E7-AD08-F8A7-28ED64E4B8F7}"/>
              </a:ext>
            </a:extLst>
          </p:cNvPr>
          <p:cNvSpPr>
            <a:spLocks noGrp="1"/>
          </p:cNvSpPr>
          <p:nvPr>
            <p:ph type="sldNum" sz="quarter" idx="12"/>
          </p:nvPr>
        </p:nvSpPr>
        <p:spPr/>
        <p:txBody>
          <a:bodyPr/>
          <a:lstStyle/>
          <a:p>
            <a:fld id="{4EC3ACAA-F8BE-46A7-B6B4-3F653475C7FD}" type="slidenum">
              <a:rPr lang="nl-NL" smtClean="0"/>
              <a:t>‹nr.›</a:t>
            </a:fld>
            <a:endParaRPr lang="nl-NL"/>
          </a:p>
        </p:txBody>
      </p:sp>
    </p:spTree>
    <p:extLst>
      <p:ext uri="{BB962C8B-B14F-4D97-AF65-F5344CB8AC3E}">
        <p14:creationId xmlns:p14="http://schemas.microsoft.com/office/powerpoint/2010/main" val="42801888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0A12A59F-1421-97D4-638B-2B24DE6FD3F6}"/>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184439B0-591D-D3D7-70AC-1E9A6BAC2387}"/>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DD41F823-F0BB-D9B0-6A8D-1C0667BFAF22}"/>
              </a:ext>
            </a:extLst>
          </p:cNvPr>
          <p:cNvSpPr>
            <a:spLocks noGrp="1"/>
          </p:cNvSpPr>
          <p:nvPr>
            <p:ph type="dt" sz="half" idx="10"/>
          </p:nvPr>
        </p:nvSpPr>
        <p:spPr/>
        <p:txBody>
          <a:bodyPr/>
          <a:lstStyle/>
          <a:p>
            <a:fld id="{E0217809-AB29-4496-AFBF-BD581394C6B9}" type="datetimeFigureOut">
              <a:rPr lang="nl-NL" smtClean="0"/>
              <a:t>21-9-2026</a:t>
            </a:fld>
            <a:endParaRPr lang="nl-NL"/>
          </a:p>
        </p:txBody>
      </p:sp>
      <p:sp>
        <p:nvSpPr>
          <p:cNvPr id="5" name="Tijdelijke aanduiding voor voettekst 4">
            <a:extLst>
              <a:ext uri="{FF2B5EF4-FFF2-40B4-BE49-F238E27FC236}">
                <a16:creationId xmlns:a16="http://schemas.microsoft.com/office/drawing/2014/main" id="{3817DDE0-FBA5-F2E4-DE8D-351E25891479}"/>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CDD0CAAB-EE53-D52D-FCB2-BC90C86C7CD5}"/>
              </a:ext>
            </a:extLst>
          </p:cNvPr>
          <p:cNvSpPr>
            <a:spLocks noGrp="1"/>
          </p:cNvSpPr>
          <p:nvPr>
            <p:ph type="sldNum" sz="quarter" idx="12"/>
          </p:nvPr>
        </p:nvSpPr>
        <p:spPr/>
        <p:txBody>
          <a:bodyPr/>
          <a:lstStyle/>
          <a:p>
            <a:fld id="{4EC3ACAA-F8BE-46A7-B6B4-3F653475C7FD}" type="slidenum">
              <a:rPr lang="nl-NL" smtClean="0"/>
              <a:t>‹nr.›</a:t>
            </a:fld>
            <a:endParaRPr lang="nl-NL"/>
          </a:p>
        </p:txBody>
      </p:sp>
    </p:spTree>
    <p:extLst>
      <p:ext uri="{BB962C8B-B14F-4D97-AF65-F5344CB8AC3E}">
        <p14:creationId xmlns:p14="http://schemas.microsoft.com/office/powerpoint/2010/main" val="34117269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B318047B-9553-8E3D-6053-030C667F12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865C67C0-4B91-A12B-DACC-51812E0C140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57BB1FB2-7F9F-7223-0D4A-1F4A736327E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0217809-AB29-4496-AFBF-BD581394C6B9}" type="datetimeFigureOut">
              <a:rPr lang="nl-NL" smtClean="0"/>
              <a:t>21-9-2026</a:t>
            </a:fld>
            <a:endParaRPr lang="nl-NL"/>
          </a:p>
        </p:txBody>
      </p:sp>
      <p:sp>
        <p:nvSpPr>
          <p:cNvPr id="5" name="Tijdelijke aanduiding voor voettekst 4">
            <a:extLst>
              <a:ext uri="{FF2B5EF4-FFF2-40B4-BE49-F238E27FC236}">
                <a16:creationId xmlns:a16="http://schemas.microsoft.com/office/drawing/2014/main" id="{763E974C-E032-F0B0-039A-34EE8487AF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NL"/>
          </a:p>
        </p:txBody>
      </p:sp>
      <p:sp>
        <p:nvSpPr>
          <p:cNvPr id="6" name="Tijdelijke aanduiding voor dianummer 5">
            <a:extLst>
              <a:ext uri="{FF2B5EF4-FFF2-40B4-BE49-F238E27FC236}">
                <a16:creationId xmlns:a16="http://schemas.microsoft.com/office/drawing/2014/main" id="{18E281E7-DC9C-8FF3-36A7-24BC135FE50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EC3ACAA-F8BE-46A7-B6B4-3F653475C7FD}" type="slidenum">
              <a:rPr lang="nl-NL" smtClean="0"/>
              <a:t>‹nr.›</a:t>
            </a:fld>
            <a:endParaRPr lang="nl-NL"/>
          </a:p>
        </p:txBody>
      </p:sp>
    </p:spTree>
    <p:extLst>
      <p:ext uri="{BB962C8B-B14F-4D97-AF65-F5344CB8AC3E}">
        <p14:creationId xmlns:p14="http://schemas.microsoft.com/office/powerpoint/2010/main" val="20338676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ideo" Target="https://www.youtube.com/embed/sALBwbfRA8M?start=299&amp;feature=oembed" TargetMode="External"/><Relationship Id="rId4" Type="http://schemas.openxmlformats.org/officeDocument/2006/relationships/image" Target="../media/image8.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npokennis.nl/longread/8217/hoe-kunnen-chinese-webshops-zo-goedkoop-zijn"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s://www.consumentenbond.nl/online-kopen/tips-voor-het-kopen-bij-chinese-webwinkel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Afbeelding 4">
            <a:extLst>
              <a:ext uri="{FF2B5EF4-FFF2-40B4-BE49-F238E27FC236}">
                <a16:creationId xmlns:a16="http://schemas.microsoft.com/office/drawing/2014/main" id="{DF137AB9-D202-C666-CB09-9A3F30A2A7C9}"/>
              </a:ext>
            </a:extLst>
          </p:cNvPr>
          <p:cNvPicPr>
            <a:picLocks noChangeAspect="1"/>
          </p:cNvPicPr>
          <p:nvPr/>
        </p:nvPicPr>
        <p:blipFill>
          <a:blip r:embed="rId3"/>
          <a:srcRect t="5668" r="23010" b="3081"/>
          <a:stretch>
            <a:fillRect/>
          </a:stretch>
        </p:blipFill>
        <p:spPr>
          <a:xfrm>
            <a:off x="3523488" y="10"/>
            <a:ext cx="8668512" cy="6857990"/>
          </a:xfrm>
          <a:prstGeom prst="rect">
            <a:avLst/>
          </a:prstGeom>
        </p:spPr>
      </p:pic>
      <p:sp>
        <p:nvSpPr>
          <p:cNvPr id="19" name="Rectangle 18">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1AD252F9-DB47-460F-6774-55F7CD5D3301}"/>
              </a:ext>
            </a:extLst>
          </p:cNvPr>
          <p:cNvSpPr>
            <a:spLocks noGrp="1"/>
          </p:cNvSpPr>
          <p:nvPr>
            <p:ph type="ctrTitle"/>
          </p:nvPr>
        </p:nvSpPr>
        <p:spPr>
          <a:xfrm>
            <a:off x="477981" y="1122363"/>
            <a:ext cx="4023360" cy="3204134"/>
          </a:xfrm>
        </p:spPr>
        <p:txBody>
          <a:bodyPr anchor="b">
            <a:noAutofit/>
          </a:bodyPr>
          <a:lstStyle/>
          <a:p>
            <a:pPr algn="l"/>
            <a:r>
              <a:rPr lang="nl-NL" dirty="0">
                <a:latin typeface="Verdana" panose="020B0604030504040204" pitchFamily="34" charset="0"/>
                <a:ea typeface="Verdana" panose="020B0604030504040204" pitchFamily="34" charset="0"/>
              </a:rPr>
              <a:t>De prijs van goedkoop</a:t>
            </a:r>
          </a:p>
        </p:txBody>
      </p:sp>
      <p:sp>
        <p:nvSpPr>
          <p:cNvPr id="3" name="Ondertitel 2">
            <a:extLst>
              <a:ext uri="{FF2B5EF4-FFF2-40B4-BE49-F238E27FC236}">
                <a16:creationId xmlns:a16="http://schemas.microsoft.com/office/drawing/2014/main" id="{4031E2B0-80EE-3716-DE3B-5CDDFD7275B7}"/>
              </a:ext>
            </a:extLst>
          </p:cNvPr>
          <p:cNvSpPr>
            <a:spLocks noGrp="1"/>
          </p:cNvSpPr>
          <p:nvPr>
            <p:ph type="subTitle" idx="1"/>
          </p:nvPr>
        </p:nvSpPr>
        <p:spPr>
          <a:xfrm>
            <a:off x="477980" y="4872922"/>
            <a:ext cx="4023359" cy="1208141"/>
          </a:xfrm>
        </p:spPr>
        <p:txBody>
          <a:bodyPr>
            <a:normAutofit/>
          </a:bodyPr>
          <a:lstStyle/>
          <a:p>
            <a:pPr algn="l"/>
            <a:r>
              <a:rPr lang="nl-NL" sz="2000" i="1" dirty="0">
                <a:latin typeface="Verdana" panose="020B0604030504040204" pitchFamily="34" charset="0"/>
                <a:ea typeface="Verdana" panose="020B0604030504040204" pitchFamily="34" charset="0"/>
              </a:rPr>
              <a:t>Wat zijn de gevolgen van goedkope producten?</a:t>
            </a:r>
            <a:br>
              <a:rPr lang="nl-NL" sz="2000" dirty="0">
                <a:latin typeface="Verdana" panose="020B0604030504040204" pitchFamily="34" charset="0"/>
                <a:ea typeface="Verdana" panose="020B0604030504040204" pitchFamily="34" charset="0"/>
              </a:rPr>
            </a:br>
            <a:endParaRPr lang="nl-NL" sz="2000" dirty="0">
              <a:latin typeface="Verdana" panose="020B0604030504040204" pitchFamily="34" charset="0"/>
              <a:ea typeface="Verdana" panose="020B0604030504040204" pitchFamily="34" charset="0"/>
            </a:endParaRPr>
          </a:p>
        </p:txBody>
      </p:sp>
      <p:sp>
        <p:nvSpPr>
          <p:cNvPr id="21" name="Rectangle 20">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3" name="Rectangle 22">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1304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6DE2349-52F2-12DD-7A61-D51EC712479D}"/>
              </a:ext>
            </a:extLst>
          </p:cNvPr>
          <p:cNvSpPr>
            <a:spLocks noGrp="1"/>
          </p:cNvSpPr>
          <p:nvPr>
            <p:ph type="title"/>
          </p:nvPr>
        </p:nvSpPr>
        <p:spPr>
          <a:xfrm>
            <a:off x="838200" y="365125"/>
            <a:ext cx="10515600" cy="1325563"/>
          </a:xfrm>
        </p:spPr>
        <p:txBody>
          <a:bodyPr>
            <a:normAutofit/>
          </a:bodyPr>
          <a:lstStyle/>
          <a:p>
            <a:r>
              <a:rPr lang="nl-NL" sz="5400" dirty="0">
                <a:latin typeface="Verdana" panose="020B0604030504040204" pitchFamily="34" charset="0"/>
                <a:ea typeface="Verdana" panose="020B0604030504040204" pitchFamily="34" charset="0"/>
              </a:rPr>
              <a:t>De prijs van goedkoop </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jdelijke aanduiding voor inhoud 2">
            <a:extLst>
              <a:ext uri="{FF2B5EF4-FFF2-40B4-BE49-F238E27FC236}">
                <a16:creationId xmlns:a16="http://schemas.microsoft.com/office/drawing/2014/main" id="{FDD43927-ACC7-A663-2218-04EDE26F9307}"/>
              </a:ext>
            </a:extLst>
          </p:cNvPr>
          <p:cNvSpPr>
            <a:spLocks noGrp="1"/>
          </p:cNvSpPr>
          <p:nvPr>
            <p:ph idx="1"/>
          </p:nvPr>
        </p:nvSpPr>
        <p:spPr>
          <a:xfrm>
            <a:off x="838200" y="1929384"/>
            <a:ext cx="10515600" cy="4251960"/>
          </a:xfrm>
        </p:spPr>
        <p:txBody>
          <a:bodyPr>
            <a:normAutofit/>
          </a:bodyPr>
          <a:lstStyle/>
          <a:p>
            <a:pPr marL="0" indent="0">
              <a:buNone/>
            </a:pPr>
            <a:r>
              <a:rPr lang="nl-NL" dirty="0">
                <a:latin typeface="Verdana" panose="020B0604030504040204" pitchFamily="34" charset="0"/>
                <a:ea typeface="Verdana" panose="020B0604030504040204" pitchFamily="34" charset="0"/>
              </a:rPr>
              <a:t>Lessenserie van 2 lessen over goedkope producten uit China </a:t>
            </a:r>
            <a:br>
              <a:rPr lang="nl-NL" dirty="0">
                <a:latin typeface="Verdana" panose="020B0604030504040204" pitchFamily="34" charset="0"/>
                <a:ea typeface="Verdana" panose="020B0604030504040204" pitchFamily="34" charset="0"/>
              </a:rPr>
            </a:br>
            <a:endParaRPr lang="nl-NL" dirty="0">
              <a:latin typeface="Verdana" panose="020B0604030504040204" pitchFamily="34" charset="0"/>
              <a:ea typeface="Verdana" panose="020B0604030504040204" pitchFamily="34" charset="0"/>
            </a:endParaRPr>
          </a:p>
          <a:p>
            <a:r>
              <a:rPr lang="nl-NL" b="1" dirty="0">
                <a:latin typeface="Verdana" panose="020B0604030504040204" pitchFamily="34" charset="0"/>
                <a:ea typeface="Verdana" panose="020B0604030504040204" pitchFamily="34" charset="0"/>
              </a:rPr>
              <a:t>Les 1: Goedkoop = goede deal? </a:t>
            </a:r>
            <a:r>
              <a:rPr lang="nl-NL" dirty="0">
                <a:latin typeface="Verdana" panose="020B0604030504040204" pitchFamily="34" charset="0"/>
                <a:ea typeface="Verdana" panose="020B0604030504040204" pitchFamily="34" charset="0"/>
              </a:rPr>
              <a:t>De verborgen prijs en de gevolgen van goedkoop</a:t>
            </a:r>
          </a:p>
          <a:p>
            <a:endParaRPr lang="nl-NL" dirty="0">
              <a:latin typeface="Verdana" panose="020B0604030504040204" pitchFamily="34" charset="0"/>
              <a:ea typeface="Verdana" panose="020B0604030504040204" pitchFamily="34" charset="0"/>
            </a:endParaRPr>
          </a:p>
          <a:p>
            <a:r>
              <a:rPr lang="nl-NL" dirty="0">
                <a:latin typeface="Verdana" panose="020B0604030504040204" pitchFamily="34" charset="0"/>
                <a:ea typeface="Verdana" panose="020B0604030504040204" pitchFamily="34" charset="0"/>
              </a:rPr>
              <a:t>Les 2:  Wat kan jij doen? Denk na over je koopgedrag en weet welke alternatieven er zijn  voor het kopen van goedkope producten</a:t>
            </a:r>
          </a:p>
          <a:p>
            <a:pPr marL="0" indent="0">
              <a:buNone/>
            </a:pPr>
            <a:endParaRPr lang="nl-NL" sz="2200" dirty="0">
              <a:latin typeface="Verdana" panose="020B0604030504040204" pitchFamily="34" charset="0"/>
              <a:ea typeface="Verdana" panose="020B0604030504040204" pitchFamily="34" charset="0"/>
            </a:endParaRPr>
          </a:p>
          <a:p>
            <a:pPr marL="0" indent="0">
              <a:buNone/>
            </a:pPr>
            <a:endParaRPr lang="nl-NL" sz="22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40082866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8AD1FC-1F25-CF82-7A83-4577CDB7AB4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98737A4-8993-5062-4B7B-EB7FAB286D13}"/>
              </a:ext>
            </a:extLst>
          </p:cNvPr>
          <p:cNvSpPr>
            <a:spLocks noGrp="1"/>
          </p:cNvSpPr>
          <p:nvPr>
            <p:ph type="title"/>
          </p:nvPr>
        </p:nvSpPr>
        <p:spPr/>
        <p:txBody>
          <a:bodyPr/>
          <a:lstStyle/>
          <a:p>
            <a:r>
              <a:rPr lang="nl-NL" dirty="0">
                <a:latin typeface="Verdana" panose="020B0604030504040204" pitchFamily="34" charset="0"/>
                <a:ea typeface="Verdana" panose="020B0604030504040204" pitchFamily="34" charset="0"/>
              </a:rPr>
              <a:t>Deze les: Goedkoop = goede deal?</a:t>
            </a:r>
          </a:p>
        </p:txBody>
      </p:sp>
      <p:pic>
        <p:nvPicPr>
          <p:cNvPr id="5" name="Afbeelding 4">
            <a:extLst>
              <a:ext uri="{FF2B5EF4-FFF2-40B4-BE49-F238E27FC236}">
                <a16:creationId xmlns:a16="http://schemas.microsoft.com/office/drawing/2014/main" id="{7D849AAF-0202-D171-05B4-034DB2EF0DBB}"/>
              </a:ext>
            </a:extLst>
          </p:cNvPr>
          <p:cNvPicPr>
            <a:picLocks noChangeAspect="1"/>
          </p:cNvPicPr>
          <p:nvPr/>
        </p:nvPicPr>
        <p:blipFill>
          <a:blip r:embed="rId2"/>
          <a:srcRect l="1387"/>
          <a:stretch>
            <a:fillRect/>
          </a:stretch>
        </p:blipFill>
        <p:spPr>
          <a:xfrm>
            <a:off x="8165804" y="3823642"/>
            <a:ext cx="4026196" cy="3389784"/>
          </a:xfrm>
          <a:prstGeom prst="rect">
            <a:avLst/>
          </a:prstGeom>
        </p:spPr>
      </p:pic>
      <p:sp>
        <p:nvSpPr>
          <p:cNvPr id="3" name="Tijdelijke aanduiding voor inhoud 2">
            <a:extLst>
              <a:ext uri="{FF2B5EF4-FFF2-40B4-BE49-F238E27FC236}">
                <a16:creationId xmlns:a16="http://schemas.microsoft.com/office/drawing/2014/main" id="{008004C7-468D-4DB6-B984-44CCA6CE4F8E}"/>
              </a:ext>
            </a:extLst>
          </p:cNvPr>
          <p:cNvSpPr>
            <a:spLocks noGrp="1"/>
          </p:cNvSpPr>
          <p:nvPr>
            <p:ph idx="1"/>
          </p:nvPr>
        </p:nvSpPr>
        <p:spPr/>
        <p:txBody>
          <a:bodyPr/>
          <a:lstStyle/>
          <a:p>
            <a:pPr marL="0" indent="0">
              <a:buNone/>
            </a:pPr>
            <a:r>
              <a:rPr lang="nl-NL" b="1" dirty="0">
                <a:latin typeface="Verdana" panose="020B0604030504040204" pitchFamily="34" charset="0"/>
                <a:ea typeface="Verdana" panose="020B0604030504040204" pitchFamily="34" charset="0"/>
              </a:rPr>
              <a:t>Lesprogramma</a:t>
            </a:r>
          </a:p>
          <a:p>
            <a:endParaRPr lang="nl-NL" dirty="0">
              <a:latin typeface="Verdana" panose="020B0604030504040204" pitchFamily="34" charset="0"/>
              <a:ea typeface="Verdana" panose="020B0604030504040204" pitchFamily="34" charset="0"/>
            </a:endParaRPr>
          </a:p>
          <a:p>
            <a:r>
              <a:rPr lang="nl-NL" dirty="0">
                <a:latin typeface="Verdana" panose="020B0604030504040204" pitchFamily="34" charset="0"/>
                <a:ea typeface="Verdana" panose="020B0604030504040204" pitchFamily="34" charset="0"/>
              </a:rPr>
              <a:t>Stellingen over koopgedrag</a:t>
            </a:r>
          </a:p>
          <a:p>
            <a:r>
              <a:rPr lang="nl-NL" dirty="0">
                <a:latin typeface="Verdana" panose="020B0604030504040204" pitchFamily="34" charset="0"/>
                <a:ea typeface="Verdana" panose="020B0604030504040204" pitchFamily="34" charset="0"/>
              </a:rPr>
              <a:t>Kennismaken met de wereld achter de goedkope producten</a:t>
            </a:r>
          </a:p>
          <a:p>
            <a:r>
              <a:rPr lang="nl-NL" dirty="0">
                <a:latin typeface="Verdana" panose="020B0604030504040204" pitchFamily="34" charset="0"/>
                <a:ea typeface="Verdana" panose="020B0604030504040204" pitchFamily="34" charset="0"/>
              </a:rPr>
              <a:t>Leesopdracht en bespreking</a:t>
            </a:r>
          </a:p>
          <a:p>
            <a:r>
              <a:rPr lang="nl-NL" dirty="0">
                <a:latin typeface="Verdana" panose="020B0604030504040204" pitchFamily="34" charset="0"/>
                <a:ea typeface="Verdana" panose="020B0604030504040204" pitchFamily="34" charset="0"/>
              </a:rPr>
              <a:t>Afsluiting van de les</a:t>
            </a:r>
          </a:p>
          <a:p>
            <a:endParaRPr lang="nl-NL" dirty="0">
              <a:latin typeface="Verdana" panose="020B0604030504040204" pitchFamily="34" charset="0"/>
              <a:ea typeface="Verdana" panose="020B0604030504040204" pitchFamily="34" charset="0"/>
            </a:endParaRPr>
          </a:p>
          <a:p>
            <a:pPr marL="0" indent="0">
              <a:buNone/>
            </a:pPr>
            <a:endParaRPr lang="nl-NL" dirty="0">
              <a:latin typeface="Verdana" panose="020B0604030504040204" pitchFamily="34" charset="0"/>
              <a:ea typeface="Verdana" panose="020B0604030504040204" pitchFamily="34" charset="0"/>
            </a:endParaRPr>
          </a:p>
          <a:p>
            <a:pPr marL="0" indent="0">
              <a:buNone/>
            </a:pPr>
            <a:endParaRPr lang="nl-NL" sz="2400" dirty="0">
              <a:latin typeface="Verdana" panose="020B0604030504040204" pitchFamily="34" charset="0"/>
              <a:ea typeface="Verdana" panose="020B0604030504040204" pitchFamily="34" charset="0"/>
            </a:endParaRPr>
          </a:p>
          <a:p>
            <a:pPr marL="0" indent="0">
              <a:buNone/>
            </a:pPr>
            <a:endParaRPr lang="nl-NL"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1101467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4E861AA-4D45-A942-894D-807443EA66DD}"/>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7592E8B-ADCE-7ADD-B481-40565D964A9B}"/>
              </a:ext>
            </a:extLst>
          </p:cNvPr>
          <p:cNvSpPr>
            <a:spLocks noGrp="1"/>
          </p:cNvSpPr>
          <p:nvPr>
            <p:ph type="title"/>
          </p:nvPr>
        </p:nvSpPr>
        <p:spPr>
          <a:xfrm>
            <a:off x="838200" y="365125"/>
            <a:ext cx="10515600" cy="1325563"/>
          </a:xfrm>
        </p:spPr>
        <p:txBody>
          <a:bodyPr>
            <a:normAutofit/>
          </a:bodyPr>
          <a:lstStyle/>
          <a:p>
            <a:r>
              <a:rPr lang="nl-NL" sz="5400" dirty="0">
                <a:latin typeface="Verdana" panose="020B0604030504040204" pitchFamily="34" charset="0"/>
                <a:ea typeface="Verdana" panose="020B0604030504040204" pitchFamily="34" charset="0"/>
              </a:rPr>
              <a:t>Stellingen over koopgedrag</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jdelijke aanduiding voor inhoud 2">
            <a:extLst>
              <a:ext uri="{FF2B5EF4-FFF2-40B4-BE49-F238E27FC236}">
                <a16:creationId xmlns:a16="http://schemas.microsoft.com/office/drawing/2014/main" id="{F5A35A9E-AB6D-47BD-64AA-2E690A1E9F9B}"/>
              </a:ext>
            </a:extLst>
          </p:cNvPr>
          <p:cNvSpPr>
            <a:spLocks noGrp="1"/>
          </p:cNvSpPr>
          <p:nvPr>
            <p:ph idx="1"/>
          </p:nvPr>
        </p:nvSpPr>
        <p:spPr>
          <a:xfrm>
            <a:off x="838200" y="1929384"/>
            <a:ext cx="10515600" cy="4251960"/>
          </a:xfrm>
        </p:spPr>
        <p:txBody>
          <a:bodyPr>
            <a:normAutofit/>
          </a:bodyPr>
          <a:lstStyle/>
          <a:p>
            <a:pPr marL="0" indent="0">
              <a:buNone/>
            </a:pPr>
            <a:r>
              <a:rPr lang="nl-NL" dirty="0">
                <a:latin typeface="Verdana" panose="020B0604030504040204" pitchFamily="34" charset="0"/>
                <a:ea typeface="Verdana" panose="020B0604030504040204" pitchFamily="34" charset="0"/>
              </a:rPr>
              <a:t>Vooraf denk je in tweetallen na over 5 stellingen.  Maak samen een keuze en zorg dat je die keuze kunt uitleggen.</a:t>
            </a:r>
            <a:br>
              <a:rPr lang="nl-NL" dirty="0">
                <a:latin typeface="Verdana" panose="020B0604030504040204" pitchFamily="34" charset="0"/>
                <a:ea typeface="Verdana" panose="020B0604030504040204" pitchFamily="34" charset="0"/>
              </a:rPr>
            </a:br>
            <a:br>
              <a:rPr lang="nl-NL" dirty="0">
                <a:latin typeface="Verdana" panose="020B0604030504040204" pitchFamily="34" charset="0"/>
                <a:ea typeface="Verdana" panose="020B0604030504040204" pitchFamily="34" charset="0"/>
              </a:rPr>
            </a:br>
            <a:r>
              <a:rPr lang="nl-NL" dirty="0">
                <a:latin typeface="Verdana" panose="020B0604030504040204" pitchFamily="34" charset="0"/>
                <a:ea typeface="Verdana" panose="020B0604030504040204" pitchFamily="34" charset="0"/>
              </a:rPr>
              <a:t>Deze 5 stellingen vinden jullie op je opdrachtenblad.</a:t>
            </a:r>
          </a:p>
          <a:p>
            <a:pPr marL="0" indent="0">
              <a:buNone/>
            </a:pPr>
            <a:endParaRPr lang="nl-NL" sz="2200" dirty="0">
              <a:latin typeface="Verdana" panose="020B0604030504040204" pitchFamily="34" charset="0"/>
              <a:ea typeface="Verdana" panose="020B0604030504040204" pitchFamily="34" charset="0"/>
            </a:endParaRPr>
          </a:p>
          <a:p>
            <a:pPr marL="0" lvl="0" indent="0">
              <a:buNone/>
            </a:pPr>
            <a:endParaRPr lang="nl-NL" sz="22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8640055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4F22EE89-DC2C-A730-C55F-1D1DBAC7DDF8}"/>
              </a:ext>
            </a:extLst>
          </p:cNvPr>
          <p:cNvSpPr>
            <a:spLocks noGrp="1"/>
          </p:cNvSpPr>
          <p:nvPr>
            <p:ph type="title"/>
          </p:nvPr>
        </p:nvSpPr>
        <p:spPr>
          <a:xfrm>
            <a:off x="572493" y="238539"/>
            <a:ext cx="11018520" cy="1434415"/>
          </a:xfrm>
        </p:spPr>
        <p:txBody>
          <a:bodyPr anchor="b">
            <a:normAutofit fontScale="90000"/>
          </a:bodyPr>
          <a:lstStyle/>
          <a:p>
            <a:r>
              <a:rPr lang="nl-NL" sz="5400" dirty="0">
                <a:latin typeface="Verdana" panose="020B0604030504040204" pitchFamily="34" charset="0"/>
                <a:ea typeface="Verdana" panose="020B0604030504040204" pitchFamily="34" charset="0"/>
              </a:rPr>
              <a:t>Gesprek in de klas met stellingen</a:t>
            </a:r>
          </a:p>
        </p:txBody>
      </p:sp>
      <p:sp>
        <p:nvSpPr>
          <p:cNvPr id="1033"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jdelijke aanduiding voor inhoud 2">
            <a:extLst>
              <a:ext uri="{FF2B5EF4-FFF2-40B4-BE49-F238E27FC236}">
                <a16:creationId xmlns:a16="http://schemas.microsoft.com/office/drawing/2014/main" id="{C0A60B1E-521E-07A5-7F56-911C3F99AC6B}"/>
              </a:ext>
            </a:extLst>
          </p:cNvPr>
          <p:cNvSpPr>
            <a:spLocks noGrp="1"/>
          </p:cNvSpPr>
          <p:nvPr>
            <p:ph idx="1"/>
          </p:nvPr>
        </p:nvSpPr>
        <p:spPr>
          <a:xfrm>
            <a:off x="572493" y="2071316"/>
            <a:ext cx="6713552" cy="4119172"/>
          </a:xfrm>
        </p:spPr>
        <p:txBody>
          <a:bodyPr anchor="t">
            <a:normAutofit fontScale="92500" lnSpcReduction="20000"/>
          </a:bodyPr>
          <a:lstStyle/>
          <a:p>
            <a:pPr marL="0" lvl="0" indent="0">
              <a:buNone/>
            </a:pPr>
            <a:r>
              <a:rPr lang="nl-NL" sz="3000" dirty="0">
                <a:latin typeface="Verdana" panose="020B0604030504040204" pitchFamily="34" charset="0"/>
                <a:ea typeface="Verdana" panose="020B0604030504040204" pitchFamily="34" charset="0"/>
              </a:rPr>
              <a:t>Er komen 5 stellingen op het bord. </a:t>
            </a:r>
            <a:br>
              <a:rPr lang="nl-NL" sz="3000" dirty="0">
                <a:latin typeface="Verdana" panose="020B0604030504040204" pitchFamily="34" charset="0"/>
                <a:ea typeface="Verdana" panose="020B0604030504040204" pitchFamily="34" charset="0"/>
              </a:rPr>
            </a:br>
            <a:endParaRPr lang="nl-NL" sz="3000" dirty="0">
              <a:latin typeface="Verdana" panose="020B0604030504040204" pitchFamily="34" charset="0"/>
              <a:ea typeface="Verdana" panose="020B0604030504040204" pitchFamily="34" charset="0"/>
            </a:endParaRPr>
          </a:p>
          <a:p>
            <a:pPr marL="0" lvl="0" indent="0">
              <a:buNone/>
            </a:pPr>
            <a:r>
              <a:rPr lang="nl-NL" sz="3000" dirty="0">
                <a:latin typeface="Verdana" panose="020B0604030504040204" pitchFamily="34" charset="0"/>
                <a:ea typeface="Verdana" panose="020B0604030504040204" pitchFamily="34" charset="0"/>
              </a:rPr>
              <a:t>Bij elke stelling maak je je keuze maken:</a:t>
            </a:r>
            <a:br>
              <a:rPr lang="nl-NL" sz="3000" dirty="0">
                <a:latin typeface="Verdana" panose="020B0604030504040204" pitchFamily="34" charset="0"/>
                <a:ea typeface="Verdana" panose="020B0604030504040204" pitchFamily="34" charset="0"/>
              </a:rPr>
            </a:br>
            <a:endParaRPr lang="nl-NL" sz="3000" dirty="0">
              <a:latin typeface="Verdana" panose="020B0604030504040204" pitchFamily="34" charset="0"/>
              <a:ea typeface="Verdana" panose="020B0604030504040204" pitchFamily="34" charset="0"/>
            </a:endParaRPr>
          </a:p>
          <a:p>
            <a:pPr lvl="0">
              <a:buFontTx/>
              <a:buChar char="-"/>
            </a:pPr>
            <a:r>
              <a:rPr lang="nl-NL" sz="3000" dirty="0">
                <a:latin typeface="Verdana" panose="020B0604030504040204" pitchFamily="34" charset="0"/>
                <a:ea typeface="Verdana" panose="020B0604030504040204" pitchFamily="34" charset="0"/>
              </a:rPr>
              <a:t>Mee eens: groene kaart opsteken</a:t>
            </a:r>
          </a:p>
          <a:p>
            <a:pPr lvl="0">
              <a:buFontTx/>
              <a:buChar char="-"/>
            </a:pPr>
            <a:r>
              <a:rPr lang="nl-NL" sz="3000" dirty="0">
                <a:latin typeface="Verdana" panose="020B0604030504040204" pitchFamily="34" charset="0"/>
                <a:ea typeface="Verdana" panose="020B0604030504040204" pitchFamily="34" charset="0"/>
              </a:rPr>
              <a:t>Mee oneens: rode kaart opsteken</a:t>
            </a:r>
          </a:p>
          <a:p>
            <a:pPr lvl="0">
              <a:buFontTx/>
              <a:buChar char="-"/>
            </a:pPr>
            <a:endParaRPr lang="nl-NL" sz="3000" dirty="0">
              <a:latin typeface="Verdana" panose="020B0604030504040204" pitchFamily="34" charset="0"/>
              <a:ea typeface="Verdana" panose="020B0604030504040204" pitchFamily="34" charset="0"/>
            </a:endParaRPr>
          </a:p>
          <a:p>
            <a:pPr marL="0" lvl="0" indent="0">
              <a:buNone/>
            </a:pPr>
            <a:r>
              <a:rPr lang="nl-NL" sz="3000" dirty="0">
                <a:latin typeface="Verdana" panose="020B0604030504040204" pitchFamily="34" charset="0"/>
                <a:ea typeface="Verdana" panose="020B0604030504040204" pitchFamily="34" charset="0"/>
              </a:rPr>
              <a:t>Soms is kiezen lastig, daarom volgt gesprek in de klas!</a:t>
            </a:r>
          </a:p>
          <a:p>
            <a:pPr marL="0" lvl="0" indent="0">
              <a:buNone/>
            </a:pPr>
            <a:endParaRPr lang="nl-NL" sz="2200" dirty="0">
              <a:latin typeface="Verdana" panose="020B0604030504040204" pitchFamily="34" charset="0"/>
              <a:ea typeface="Verdana" panose="020B0604030504040204" pitchFamily="34" charset="0"/>
            </a:endParaRPr>
          </a:p>
          <a:p>
            <a:pPr marL="0" lvl="0" indent="0">
              <a:buNone/>
            </a:pPr>
            <a:endParaRPr lang="nl-NL" sz="2200" dirty="0">
              <a:latin typeface="Verdana" panose="020B0604030504040204" pitchFamily="34" charset="0"/>
              <a:ea typeface="Verdana" panose="020B0604030504040204" pitchFamily="34" charset="0"/>
            </a:endParaRPr>
          </a:p>
          <a:p>
            <a:endParaRPr lang="nl-NL" sz="2200" dirty="0">
              <a:latin typeface="Verdana" panose="020B0604030504040204" pitchFamily="34" charset="0"/>
              <a:ea typeface="Verdana" panose="020B0604030504040204" pitchFamily="34" charset="0"/>
            </a:endParaRPr>
          </a:p>
        </p:txBody>
      </p:sp>
      <p:pic>
        <p:nvPicPr>
          <p:cNvPr id="1026" name="Picture 2" descr="Rode en groene kaarten met een vinkje en een kruis die correct zijn  gemarkeerd en niet | Premium Foto">
            <a:extLst>
              <a:ext uri="{FF2B5EF4-FFF2-40B4-BE49-F238E27FC236}">
                <a16:creationId xmlns:a16="http://schemas.microsoft.com/office/drawing/2014/main" id="{77E710CD-01DB-317F-4C94-865D7C19006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1" r="4541"/>
          <a:stretch>
            <a:fillRect/>
          </a:stretch>
        </p:blipFill>
        <p:spPr bwMode="auto">
          <a:xfrm>
            <a:off x="8407147" y="2796211"/>
            <a:ext cx="2660702" cy="17853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66381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64E78BE-7D61-AB64-194E-789F98F09379}"/>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4EBFBCCF-BBE2-AC4B-85BF-984C3ED46B47}"/>
              </a:ext>
            </a:extLst>
          </p:cNvPr>
          <p:cNvSpPr>
            <a:spLocks noGrp="1"/>
          </p:cNvSpPr>
          <p:nvPr>
            <p:ph type="title"/>
          </p:nvPr>
        </p:nvSpPr>
        <p:spPr>
          <a:xfrm>
            <a:off x="630936" y="640080"/>
            <a:ext cx="4818888" cy="1481328"/>
          </a:xfrm>
        </p:spPr>
        <p:txBody>
          <a:bodyPr anchor="b">
            <a:normAutofit/>
          </a:bodyPr>
          <a:lstStyle/>
          <a:p>
            <a:r>
              <a:rPr lang="nl-NL" sz="5400" dirty="0">
                <a:latin typeface="Verdana" panose="020B0604030504040204" pitchFamily="34" charset="0"/>
                <a:ea typeface="Verdana" panose="020B0604030504040204" pitchFamily="34" charset="0"/>
              </a:rPr>
              <a:t>Stelling 1</a:t>
            </a:r>
          </a:p>
        </p:txBody>
      </p:sp>
      <p:sp>
        <p:nvSpPr>
          <p:cNvPr id="18"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jdelijke aanduiding voor inhoud 2">
            <a:extLst>
              <a:ext uri="{FF2B5EF4-FFF2-40B4-BE49-F238E27FC236}">
                <a16:creationId xmlns:a16="http://schemas.microsoft.com/office/drawing/2014/main" id="{19FAEDD8-F5F2-42EC-DFF6-9DEB9DE2DD62}"/>
              </a:ext>
            </a:extLst>
          </p:cNvPr>
          <p:cNvSpPr>
            <a:spLocks noGrp="1"/>
          </p:cNvSpPr>
          <p:nvPr>
            <p:ph idx="1"/>
          </p:nvPr>
        </p:nvSpPr>
        <p:spPr>
          <a:xfrm>
            <a:off x="630935" y="2660904"/>
            <a:ext cx="5334435" cy="3547872"/>
          </a:xfrm>
        </p:spPr>
        <p:txBody>
          <a:bodyPr anchor="t">
            <a:normAutofit/>
          </a:bodyPr>
          <a:lstStyle/>
          <a:p>
            <a:pPr marL="0" indent="0">
              <a:buNone/>
            </a:pPr>
            <a:endParaRPr lang="nl-NL" sz="2200" dirty="0">
              <a:latin typeface="Verdana" panose="020B0604030504040204" pitchFamily="34" charset="0"/>
              <a:ea typeface="Verdana" panose="020B0604030504040204" pitchFamily="34" charset="0"/>
            </a:endParaRPr>
          </a:p>
          <a:p>
            <a:pPr marL="0" lvl="0" indent="0">
              <a:buNone/>
            </a:pPr>
            <a:r>
              <a:rPr lang="nl-NL" dirty="0">
                <a:latin typeface="Verdana" panose="020B0604030504040204" pitchFamily="34" charset="0"/>
                <a:ea typeface="Verdana" panose="020B0604030504040204" pitchFamily="34" charset="0"/>
              </a:rPr>
              <a:t>Iets kopen zorgt voor een fijn gevoel, zeker als het goedkoop is.</a:t>
            </a:r>
          </a:p>
          <a:p>
            <a:pPr marL="0" indent="0">
              <a:buNone/>
            </a:pPr>
            <a:endParaRPr lang="nl-NL" sz="2200" dirty="0">
              <a:latin typeface="Verdana" panose="020B0604030504040204" pitchFamily="34" charset="0"/>
              <a:ea typeface="Verdana" panose="020B0604030504040204" pitchFamily="34" charset="0"/>
            </a:endParaRPr>
          </a:p>
          <a:p>
            <a:pPr marL="0" lvl="0" indent="0">
              <a:buNone/>
            </a:pPr>
            <a:endParaRPr lang="nl-NL" sz="2200" dirty="0">
              <a:latin typeface="Verdana" panose="020B0604030504040204" pitchFamily="34" charset="0"/>
              <a:ea typeface="Verdana" panose="020B0604030504040204" pitchFamily="34" charset="0"/>
            </a:endParaRPr>
          </a:p>
        </p:txBody>
      </p:sp>
      <p:pic>
        <p:nvPicPr>
          <p:cNvPr id="4" name="Picture 2" descr="Rode en groene kaarten met een vinkje en een kruis die correct zijn  gemarkeerd en niet | Premium Foto">
            <a:extLst>
              <a:ext uri="{FF2B5EF4-FFF2-40B4-BE49-F238E27FC236}">
                <a16:creationId xmlns:a16="http://schemas.microsoft.com/office/drawing/2014/main" id="{675AA8C4-D193-CEB9-0A92-D1704ED5107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98" r="4540"/>
          <a:stretch>
            <a:fillRect/>
          </a:stretch>
        </p:blipFill>
        <p:spPr bwMode="auto">
          <a:xfrm>
            <a:off x="6093102" y="1557610"/>
            <a:ext cx="5161030" cy="34930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36410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5F61D28-843D-82FA-C0AA-257008129286}"/>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DD9D2E3-21B7-2A09-9EB4-E092AFB549EA}"/>
              </a:ext>
            </a:extLst>
          </p:cNvPr>
          <p:cNvSpPr>
            <a:spLocks noGrp="1"/>
          </p:cNvSpPr>
          <p:nvPr>
            <p:ph type="title"/>
          </p:nvPr>
        </p:nvSpPr>
        <p:spPr>
          <a:xfrm>
            <a:off x="630936" y="640080"/>
            <a:ext cx="4818888" cy="1481328"/>
          </a:xfrm>
        </p:spPr>
        <p:txBody>
          <a:bodyPr anchor="b">
            <a:normAutofit/>
          </a:bodyPr>
          <a:lstStyle/>
          <a:p>
            <a:r>
              <a:rPr lang="nl-NL" sz="5400">
                <a:latin typeface="Verdana" panose="020B0604030504040204" pitchFamily="34" charset="0"/>
                <a:ea typeface="Verdana" panose="020B0604030504040204" pitchFamily="34" charset="0"/>
              </a:rPr>
              <a:t>Stelling 2</a:t>
            </a:r>
          </a:p>
        </p:txBody>
      </p:sp>
      <p:sp>
        <p:nvSpPr>
          <p:cNvPr id="11"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jdelijke aanduiding voor inhoud 2">
            <a:extLst>
              <a:ext uri="{FF2B5EF4-FFF2-40B4-BE49-F238E27FC236}">
                <a16:creationId xmlns:a16="http://schemas.microsoft.com/office/drawing/2014/main" id="{F8A9FD43-66DA-6BEB-6333-8166E133EF30}"/>
              </a:ext>
            </a:extLst>
          </p:cNvPr>
          <p:cNvSpPr>
            <a:spLocks noGrp="1"/>
          </p:cNvSpPr>
          <p:nvPr>
            <p:ph idx="1"/>
          </p:nvPr>
        </p:nvSpPr>
        <p:spPr>
          <a:xfrm>
            <a:off x="630936" y="2761488"/>
            <a:ext cx="4818888" cy="3547872"/>
          </a:xfrm>
        </p:spPr>
        <p:txBody>
          <a:bodyPr anchor="t">
            <a:normAutofit/>
          </a:bodyPr>
          <a:lstStyle/>
          <a:p>
            <a:pPr marL="0" indent="0">
              <a:buNone/>
            </a:pPr>
            <a:br>
              <a:rPr lang="nl-NL" sz="2200" dirty="0">
                <a:latin typeface="Verdana" panose="020B0604030504040204" pitchFamily="34" charset="0"/>
                <a:ea typeface="Verdana" panose="020B0604030504040204" pitchFamily="34" charset="0"/>
              </a:rPr>
            </a:br>
            <a:r>
              <a:rPr lang="nl-NL" dirty="0">
                <a:latin typeface="Verdana" panose="020B0604030504040204" pitchFamily="34" charset="0"/>
                <a:ea typeface="Verdana" panose="020B0604030504040204" pitchFamily="34" charset="0"/>
              </a:rPr>
              <a:t>Een T-shirt van € 5 is altijd een goede deal!</a:t>
            </a:r>
          </a:p>
          <a:p>
            <a:pPr marL="0" indent="0">
              <a:buNone/>
            </a:pPr>
            <a:r>
              <a:rPr lang="nl-NL" dirty="0">
                <a:latin typeface="Verdana" panose="020B0604030504040204" pitchFamily="34" charset="0"/>
                <a:ea typeface="Verdana" panose="020B0604030504040204" pitchFamily="34" charset="0"/>
              </a:rPr>
              <a:t> </a:t>
            </a:r>
          </a:p>
          <a:p>
            <a:pPr marL="0" lvl="0" indent="0">
              <a:buNone/>
            </a:pPr>
            <a:endParaRPr lang="nl-NL" sz="2200" dirty="0">
              <a:latin typeface="Verdana" panose="020B0604030504040204" pitchFamily="34" charset="0"/>
              <a:ea typeface="Verdana" panose="020B0604030504040204" pitchFamily="34" charset="0"/>
            </a:endParaRPr>
          </a:p>
        </p:txBody>
      </p:sp>
      <p:pic>
        <p:nvPicPr>
          <p:cNvPr id="4" name="Picture 2" descr="Rode en groene kaarten met een vinkje en een kruis die correct zijn  gemarkeerd en niet | Premium Foto">
            <a:extLst>
              <a:ext uri="{FF2B5EF4-FFF2-40B4-BE49-F238E27FC236}">
                <a16:creationId xmlns:a16="http://schemas.microsoft.com/office/drawing/2014/main" id="{CA3F3CAD-112B-F698-2EAD-6FD0383536C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099048" y="1682130"/>
            <a:ext cx="5458968" cy="34937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21757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568F134-0408-AF16-B438-6324C639B2F2}"/>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76A844C-7DCE-1103-E386-095F566E7BEB}"/>
              </a:ext>
            </a:extLst>
          </p:cNvPr>
          <p:cNvSpPr>
            <a:spLocks noGrp="1"/>
          </p:cNvSpPr>
          <p:nvPr>
            <p:ph type="title"/>
          </p:nvPr>
        </p:nvSpPr>
        <p:spPr>
          <a:xfrm>
            <a:off x="630936" y="640080"/>
            <a:ext cx="4818888" cy="1481328"/>
          </a:xfrm>
        </p:spPr>
        <p:txBody>
          <a:bodyPr anchor="b">
            <a:normAutofit/>
          </a:bodyPr>
          <a:lstStyle/>
          <a:p>
            <a:r>
              <a:rPr lang="nl-NL" sz="5400">
                <a:latin typeface="Verdana" panose="020B0604030504040204" pitchFamily="34" charset="0"/>
                <a:ea typeface="Verdana" panose="020B0604030504040204" pitchFamily="34" charset="0"/>
              </a:rPr>
              <a:t>Stelling 3</a:t>
            </a:r>
          </a:p>
        </p:txBody>
      </p:sp>
      <p:sp>
        <p:nvSpPr>
          <p:cNvPr id="11"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jdelijke aanduiding voor inhoud 2">
            <a:extLst>
              <a:ext uri="{FF2B5EF4-FFF2-40B4-BE49-F238E27FC236}">
                <a16:creationId xmlns:a16="http://schemas.microsoft.com/office/drawing/2014/main" id="{A695BDF1-CB19-4AB2-CC37-6191963EE96A}"/>
              </a:ext>
            </a:extLst>
          </p:cNvPr>
          <p:cNvSpPr>
            <a:spLocks noGrp="1"/>
          </p:cNvSpPr>
          <p:nvPr>
            <p:ph idx="1"/>
          </p:nvPr>
        </p:nvSpPr>
        <p:spPr>
          <a:xfrm>
            <a:off x="630936" y="2660904"/>
            <a:ext cx="4818888" cy="3547872"/>
          </a:xfrm>
        </p:spPr>
        <p:txBody>
          <a:bodyPr anchor="t">
            <a:normAutofit/>
          </a:bodyPr>
          <a:lstStyle/>
          <a:p>
            <a:pPr marL="0" indent="0">
              <a:buNone/>
            </a:pPr>
            <a:endParaRPr lang="nl-NL" sz="2200" dirty="0">
              <a:latin typeface="Verdana" panose="020B0604030504040204" pitchFamily="34" charset="0"/>
              <a:ea typeface="Verdana" panose="020B0604030504040204" pitchFamily="34" charset="0"/>
            </a:endParaRPr>
          </a:p>
          <a:p>
            <a:pPr marL="0" indent="0">
              <a:buNone/>
            </a:pPr>
            <a:r>
              <a:rPr lang="nl-NL" dirty="0">
                <a:latin typeface="Verdana" panose="020B0604030504040204" pitchFamily="34" charset="0"/>
                <a:ea typeface="Verdana" panose="020B0604030504040204" pitchFamily="34" charset="0"/>
              </a:rPr>
              <a:t>Als iedereen altijd het goedkoopste koopt, heeft dat negatieve gevolgen voor de wereld.</a:t>
            </a:r>
          </a:p>
          <a:p>
            <a:pPr marL="0" indent="0">
              <a:buNone/>
            </a:pPr>
            <a:endParaRPr lang="nl-NL" sz="2200" dirty="0">
              <a:latin typeface="Verdana" panose="020B0604030504040204" pitchFamily="34" charset="0"/>
              <a:ea typeface="Verdana" panose="020B0604030504040204" pitchFamily="34" charset="0"/>
            </a:endParaRPr>
          </a:p>
          <a:p>
            <a:pPr marL="0" lvl="0" indent="0">
              <a:buNone/>
            </a:pPr>
            <a:endParaRPr lang="nl-NL" sz="2200" dirty="0">
              <a:latin typeface="Verdana" panose="020B0604030504040204" pitchFamily="34" charset="0"/>
              <a:ea typeface="Verdana" panose="020B0604030504040204" pitchFamily="34" charset="0"/>
            </a:endParaRPr>
          </a:p>
        </p:txBody>
      </p:sp>
      <p:pic>
        <p:nvPicPr>
          <p:cNvPr id="4" name="Picture 2" descr="Rode en groene kaarten met een vinkje en een kruis die correct zijn  gemarkeerd en niet | Premium Foto">
            <a:extLst>
              <a:ext uri="{FF2B5EF4-FFF2-40B4-BE49-F238E27FC236}">
                <a16:creationId xmlns:a16="http://schemas.microsoft.com/office/drawing/2014/main" id="{3665CEFF-BACC-784F-14A0-CB87C7736B2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099048" y="1682130"/>
            <a:ext cx="5458968" cy="34937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9161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DA57AB6-030D-A150-20AF-EDA418791DE6}"/>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6E326D0-ADA1-1DD7-9238-481828BECB7D}"/>
              </a:ext>
            </a:extLst>
          </p:cNvPr>
          <p:cNvSpPr>
            <a:spLocks noGrp="1"/>
          </p:cNvSpPr>
          <p:nvPr>
            <p:ph type="title"/>
          </p:nvPr>
        </p:nvSpPr>
        <p:spPr>
          <a:xfrm>
            <a:off x="630936" y="640080"/>
            <a:ext cx="4818888" cy="1481328"/>
          </a:xfrm>
        </p:spPr>
        <p:txBody>
          <a:bodyPr anchor="b">
            <a:normAutofit/>
          </a:bodyPr>
          <a:lstStyle/>
          <a:p>
            <a:r>
              <a:rPr lang="nl-NL" sz="5400">
                <a:latin typeface="Verdana" panose="020B0604030504040204" pitchFamily="34" charset="0"/>
                <a:ea typeface="Verdana" panose="020B0604030504040204" pitchFamily="34" charset="0"/>
              </a:rPr>
              <a:t>Stelling 4</a:t>
            </a:r>
          </a:p>
        </p:txBody>
      </p:sp>
      <p:sp>
        <p:nvSpPr>
          <p:cNvPr id="11"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jdelijke aanduiding voor inhoud 2">
            <a:extLst>
              <a:ext uri="{FF2B5EF4-FFF2-40B4-BE49-F238E27FC236}">
                <a16:creationId xmlns:a16="http://schemas.microsoft.com/office/drawing/2014/main" id="{BC285A4C-F56C-56F3-58AF-642AA0C7DD33}"/>
              </a:ext>
            </a:extLst>
          </p:cNvPr>
          <p:cNvSpPr>
            <a:spLocks noGrp="1"/>
          </p:cNvSpPr>
          <p:nvPr>
            <p:ph idx="1"/>
          </p:nvPr>
        </p:nvSpPr>
        <p:spPr>
          <a:xfrm>
            <a:off x="630936" y="2660904"/>
            <a:ext cx="4818888" cy="3547872"/>
          </a:xfrm>
        </p:spPr>
        <p:txBody>
          <a:bodyPr anchor="t">
            <a:normAutofit/>
          </a:bodyPr>
          <a:lstStyle/>
          <a:p>
            <a:pPr marL="0" indent="0">
              <a:buNone/>
            </a:pPr>
            <a:r>
              <a:rPr lang="nl-NL" sz="2200" dirty="0">
                <a:latin typeface="Verdana" panose="020B0604030504040204" pitchFamily="34" charset="0"/>
                <a:ea typeface="Verdana" panose="020B0604030504040204" pitchFamily="34" charset="0"/>
              </a:rPr>
              <a:t> </a:t>
            </a:r>
          </a:p>
          <a:p>
            <a:pPr marL="0" indent="0">
              <a:buNone/>
            </a:pPr>
            <a:r>
              <a:rPr lang="nl-NL" dirty="0">
                <a:latin typeface="Verdana" panose="020B0604030504040204" pitchFamily="34" charset="0"/>
                <a:ea typeface="Verdana" panose="020B0604030504040204" pitchFamily="34" charset="0"/>
              </a:rPr>
              <a:t>Ik ben niet verantwoordelijk voor de manier waarop de spullen die ik koop worden gemaakt.</a:t>
            </a:r>
          </a:p>
          <a:p>
            <a:pPr marL="0" indent="0">
              <a:buNone/>
            </a:pPr>
            <a:r>
              <a:rPr lang="nl-NL" sz="2200" dirty="0">
                <a:latin typeface="Verdana" panose="020B0604030504040204" pitchFamily="34" charset="0"/>
                <a:ea typeface="Verdana" panose="020B0604030504040204" pitchFamily="34" charset="0"/>
              </a:rPr>
              <a:t> </a:t>
            </a:r>
          </a:p>
          <a:p>
            <a:pPr marL="0" lvl="0" indent="0">
              <a:buNone/>
            </a:pPr>
            <a:endParaRPr lang="nl-NL" sz="2200" dirty="0">
              <a:latin typeface="Verdana" panose="020B0604030504040204" pitchFamily="34" charset="0"/>
              <a:ea typeface="Verdana" panose="020B0604030504040204" pitchFamily="34" charset="0"/>
            </a:endParaRPr>
          </a:p>
        </p:txBody>
      </p:sp>
      <p:pic>
        <p:nvPicPr>
          <p:cNvPr id="4" name="Picture 2" descr="Rode en groene kaarten met een vinkje en een kruis die correct zijn  gemarkeerd en niet | Premium Foto">
            <a:extLst>
              <a:ext uri="{FF2B5EF4-FFF2-40B4-BE49-F238E27FC236}">
                <a16:creationId xmlns:a16="http://schemas.microsoft.com/office/drawing/2014/main" id="{8898724E-BF57-A54D-3180-017DEAE9743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099048" y="1682130"/>
            <a:ext cx="5458968" cy="34937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81572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BA93578-952A-CC4C-6EF4-C95F1DD4E7C1}"/>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C223DE8-8E4A-1EC4-CDB1-8BD31753B3A5}"/>
              </a:ext>
            </a:extLst>
          </p:cNvPr>
          <p:cNvSpPr>
            <a:spLocks noGrp="1"/>
          </p:cNvSpPr>
          <p:nvPr>
            <p:ph type="title"/>
          </p:nvPr>
        </p:nvSpPr>
        <p:spPr>
          <a:xfrm>
            <a:off x="630936" y="640080"/>
            <a:ext cx="4818888" cy="1481328"/>
          </a:xfrm>
        </p:spPr>
        <p:txBody>
          <a:bodyPr anchor="b">
            <a:normAutofit/>
          </a:bodyPr>
          <a:lstStyle/>
          <a:p>
            <a:r>
              <a:rPr lang="nl-NL" sz="5400">
                <a:latin typeface="Verdana" panose="020B0604030504040204" pitchFamily="34" charset="0"/>
                <a:ea typeface="Verdana" panose="020B0604030504040204" pitchFamily="34" charset="0"/>
              </a:rPr>
              <a:t>Stelling 5</a:t>
            </a:r>
          </a:p>
        </p:txBody>
      </p:sp>
      <p:sp>
        <p:nvSpPr>
          <p:cNvPr id="11"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jdelijke aanduiding voor inhoud 2">
            <a:extLst>
              <a:ext uri="{FF2B5EF4-FFF2-40B4-BE49-F238E27FC236}">
                <a16:creationId xmlns:a16="http://schemas.microsoft.com/office/drawing/2014/main" id="{26CE3871-24C2-3584-8D86-E4B6840DC26C}"/>
              </a:ext>
            </a:extLst>
          </p:cNvPr>
          <p:cNvSpPr>
            <a:spLocks noGrp="1"/>
          </p:cNvSpPr>
          <p:nvPr>
            <p:ph idx="1"/>
          </p:nvPr>
        </p:nvSpPr>
        <p:spPr>
          <a:xfrm>
            <a:off x="630936" y="2660904"/>
            <a:ext cx="4818888" cy="3547872"/>
          </a:xfrm>
        </p:spPr>
        <p:txBody>
          <a:bodyPr anchor="t">
            <a:normAutofit/>
          </a:bodyPr>
          <a:lstStyle/>
          <a:p>
            <a:pPr marL="0" indent="0">
              <a:buNone/>
            </a:pPr>
            <a:endParaRPr lang="nl-NL" sz="2200" dirty="0">
              <a:latin typeface="Verdana" panose="020B0604030504040204" pitchFamily="34" charset="0"/>
              <a:ea typeface="Verdana" panose="020B0604030504040204" pitchFamily="34" charset="0"/>
            </a:endParaRPr>
          </a:p>
          <a:p>
            <a:pPr marL="0" lvl="0" indent="0">
              <a:buNone/>
            </a:pPr>
            <a:r>
              <a:rPr lang="nl-NL" dirty="0">
                <a:latin typeface="Verdana" panose="020B0604030504040204" pitchFamily="34" charset="0"/>
                <a:ea typeface="Verdana" panose="020B0604030504040204" pitchFamily="34" charset="0"/>
              </a:rPr>
              <a:t>Ik ben bereid meer te betalen voor een product dat langer meegaat.</a:t>
            </a:r>
          </a:p>
        </p:txBody>
      </p:sp>
      <p:pic>
        <p:nvPicPr>
          <p:cNvPr id="4" name="Picture 2" descr="Rode en groene kaarten met een vinkje en een kruis die correct zijn  gemarkeerd en niet | Premium Foto">
            <a:extLst>
              <a:ext uri="{FF2B5EF4-FFF2-40B4-BE49-F238E27FC236}">
                <a16:creationId xmlns:a16="http://schemas.microsoft.com/office/drawing/2014/main" id="{23630D43-8EB9-273A-2C2D-011FDCBBE71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099048" y="1682130"/>
            <a:ext cx="5458968" cy="34937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61970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F499899-55FF-7170-ED81-B52301F10506}"/>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EB8A8B4-A046-2854-9149-9B74F23C8688}"/>
              </a:ext>
            </a:extLst>
          </p:cNvPr>
          <p:cNvSpPr>
            <a:spLocks noGrp="1"/>
          </p:cNvSpPr>
          <p:nvPr>
            <p:ph type="title"/>
          </p:nvPr>
        </p:nvSpPr>
        <p:spPr>
          <a:xfrm>
            <a:off x="572493" y="238539"/>
            <a:ext cx="11018520" cy="1434415"/>
          </a:xfrm>
        </p:spPr>
        <p:txBody>
          <a:bodyPr anchor="b">
            <a:normAutofit fontScale="90000"/>
          </a:bodyPr>
          <a:lstStyle/>
          <a:p>
            <a:r>
              <a:rPr lang="nl-NL" sz="5400" dirty="0">
                <a:latin typeface="Verdana" panose="020B0604030504040204" pitchFamily="34" charset="0"/>
                <a:ea typeface="Verdana" panose="020B0604030504040204" pitchFamily="34" charset="0"/>
              </a:rPr>
              <a:t>Kennismaken met goedkope productie</a:t>
            </a:r>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jdelijke aanduiding voor inhoud 2">
            <a:extLst>
              <a:ext uri="{FF2B5EF4-FFF2-40B4-BE49-F238E27FC236}">
                <a16:creationId xmlns:a16="http://schemas.microsoft.com/office/drawing/2014/main" id="{1E8C91DE-C7F2-CA08-C537-6594EFFDA12C}"/>
              </a:ext>
            </a:extLst>
          </p:cNvPr>
          <p:cNvSpPr>
            <a:spLocks noGrp="1"/>
          </p:cNvSpPr>
          <p:nvPr>
            <p:ph idx="1"/>
          </p:nvPr>
        </p:nvSpPr>
        <p:spPr>
          <a:xfrm>
            <a:off x="572492" y="2071316"/>
            <a:ext cx="9826150" cy="4795274"/>
          </a:xfrm>
        </p:spPr>
        <p:txBody>
          <a:bodyPr anchor="t">
            <a:normAutofit/>
          </a:bodyPr>
          <a:lstStyle/>
          <a:p>
            <a:pPr marL="0" indent="0">
              <a:buNone/>
            </a:pPr>
            <a:r>
              <a:rPr lang="nl-NL" sz="2400" dirty="0">
                <a:latin typeface="Verdana" panose="020B0604030504040204" pitchFamily="34" charset="0"/>
                <a:ea typeface="Verdana" panose="020B0604030504040204" pitchFamily="34" charset="0"/>
              </a:rPr>
              <a:t>Maak in tweetallen:</a:t>
            </a:r>
            <a:br>
              <a:rPr lang="nl-NL" sz="2400" dirty="0">
                <a:latin typeface="Verdana" panose="020B0604030504040204" pitchFamily="34" charset="0"/>
                <a:ea typeface="Verdana" panose="020B0604030504040204" pitchFamily="34" charset="0"/>
              </a:rPr>
            </a:br>
            <a:br>
              <a:rPr lang="nl-NL" sz="2400" dirty="0">
                <a:latin typeface="Verdana" panose="020B0604030504040204" pitchFamily="34" charset="0"/>
                <a:ea typeface="Verdana" panose="020B0604030504040204" pitchFamily="34" charset="0"/>
              </a:rPr>
            </a:br>
            <a:r>
              <a:rPr lang="nl-NL" sz="2400" dirty="0">
                <a:latin typeface="Verdana" panose="020B0604030504040204" pitchFamily="34" charset="0"/>
                <a:ea typeface="Verdana" panose="020B0604030504040204" pitchFamily="34" charset="0"/>
              </a:rPr>
              <a:t>Opdracht 2:  Maak samen de vragen in het boekje. Als je het antwoord niet weet maak je een inschatting.</a:t>
            </a:r>
          </a:p>
          <a:p>
            <a:pPr marL="0" indent="0">
              <a:buNone/>
            </a:pPr>
            <a:br>
              <a:rPr lang="nl-NL" sz="2400" dirty="0">
                <a:latin typeface="Verdana" panose="020B0604030504040204" pitchFamily="34" charset="0"/>
                <a:ea typeface="Verdana" panose="020B0604030504040204" pitchFamily="34" charset="0"/>
              </a:rPr>
            </a:br>
            <a:r>
              <a:rPr lang="nl-NL" sz="2400" dirty="0">
                <a:latin typeface="Verdana" panose="020B0604030504040204" pitchFamily="34" charset="0"/>
                <a:ea typeface="Verdana" panose="020B0604030504040204" pitchFamily="34" charset="0"/>
              </a:rPr>
              <a:t>Klaar?</a:t>
            </a:r>
          </a:p>
          <a:p>
            <a:pPr marL="0" indent="0">
              <a:buNone/>
            </a:pPr>
            <a:r>
              <a:rPr lang="nl-NL" sz="2400" dirty="0">
                <a:latin typeface="Verdana" panose="020B0604030504040204" pitchFamily="34" charset="0"/>
                <a:ea typeface="Verdana" panose="020B0604030504040204" pitchFamily="34" charset="0"/>
              </a:rPr>
              <a:t>Denk alvast na over de  onderstaande stelling: </a:t>
            </a:r>
            <a:br>
              <a:rPr lang="nl-NL" sz="2400" dirty="0">
                <a:latin typeface="Verdana" panose="020B0604030504040204" pitchFamily="34" charset="0"/>
                <a:ea typeface="Verdana" panose="020B0604030504040204" pitchFamily="34" charset="0"/>
              </a:rPr>
            </a:br>
            <a:br>
              <a:rPr lang="nl-NL" sz="2400" dirty="0">
                <a:latin typeface="Verdana" panose="020B0604030504040204" pitchFamily="34" charset="0"/>
                <a:ea typeface="Verdana" panose="020B0604030504040204" pitchFamily="34" charset="0"/>
              </a:rPr>
            </a:br>
            <a:r>
              <a:rPr lang="nl-NL" sz="2400" i="1" dirty="0">
                <a:latin typeface="Verdana" panose="020B0604030504040204" pitchFamily="34" charset="0"/>
                <a:ea typeface="Verdana" panose="020B0604030504040204" pitchFamily="34" charset="0"/>
              </a:rPr>
              <a:t>"Zolang de Nederlandse consument altijd voor de laagste prijs kiest, móét een bedrijf producten wel zo goedkoop mogelijk laten maken in landen als China of Bangladesh — zélfs als de werkomstandigheden daar slecht zijn."</a:t>
            </a:r>
          </a:p>
        </p:txBody>
      </p:sp>
      <p:pic>
        <p:nvPicPr>
          <p:cNvPr id="4" name="Afbeelding 3">
            <a:extLst>
              <a:ext uri="{FF2B5EF4-FFF2-40B4-BE49-F238E27FC236}">
                <a16:creationId xmlns:a16="http://schemas.microsoft.com/office/drawing/2014/main" id="{AA9B218D-371F-C3DC-4D14-B99F39DB1A24}"/>
              </a:ext>
            </a:extLst>
          </p:cNvPr>
          <p:cNvPicPr>
            <a:picLocks noChangeAspect="1"/>
          </p:cNvPicPr>
          <p:nvPr/>
        </p:nvPicPr>
        <p:blipFill>
          <a:blip r:embed="rId3"/>
          <a:srcRect l="5803" r="2457" b="2"/>
          <a:stretch>
            <a:fillRect/>
          </a:stretch>
        </p:blipFill>
        <p:spPr>
          <a:xfrm>
            <a:off x="10243300" y="2581962"/>
            <a:ext cx="1801683" cy="1963878"/>
          </a:xfrm>
          <a:prstGeom prst="rect">
            <a:avLst/>
          </a:prstGeom>
        </p:spPr>
      </p:pic>
    </p:spTree>
    <p:extLst>
      <p:ext uri="{BB962C8B-B14F-4D97-AF65-F5344CB8AC3E}">
        <p14:creationId xmlns:p14="http://schemas.microsoft.com/office/powerpoint/2010/main" val="8327599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AF48159-8678-04F9-8E66-CFD93EACC0C1}"/>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709E4CD-755E-E9B4-EDC3-88258F1A26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D6C7F20-78D4-1B8A-6188-B7A26F689664}"/>
              </a:ext>
            </a:extLst>
          </p:cNvPr>
          <p:cNvSpPr>
            <a:spLocks noGrp="1"/>
          </p:cNvSpPr>
          <p:nvPr>
            <p:ph type="title"/>
          </p:nvPr>
        </p:nvSpPr>
        <p:spPr>
          <a:xfrm>
            <a:off x="838200" y="365125"/>
            <a:ext cx="10515600" cy="1325563"/>
          </a:xfrm>
        </p:spPr>
        <p:txBody>
          <a:bodyPr>
            <a:normAutofit/>
          </a:bodyPr>
          <a:lstStyle/>
          <a:p>
            <a:r>
              <a:rPr lang="nl-NL" sz="5400">
                <a:latin typeface="Verdana" panose="020B0604030504040204" pitchFamily="34" charset="0"/>
                <a:ea typeface="Verdana" panose="020B0604030504040204" pitchFamily="34" charset="0"/>
              </a:rPr>
              <a:t>Ervaringen uitwisselen</a:t>
            </a:r>
          </a:p>
        </p:txBody>
      </p:sp>
      <p:sp>
        <p:nvSpPr>
          <p:cNvPr id="10" name="sketch line">
            <a:extLst>
              <a:ext uri="{FF2B5EF4-FFF2-40B4-BE49-F238E27FC236}">
                <a16:creationId xmlns:a16="http://schemas.microsoft.com/office/drawing/2014/main" id="{0F1487CA-04D2-709C-0F67-516749A5E5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jdelijke aanduiding voor inhoud 2">
            <a:extLst>
              <a:ext uri="{FF2B5EF4-FFF2-40B4-BE49-F238E27FC236}">
                <a16:creationId xmlns:a16="http://schemas.microsoft.com/office/drawing/2014/main" id="{0AD9EC24-BDEC-9F64-9348-ADDD643D1BF1}"/>
              </a:ext>
            </a:extLst>
          </p:cNvPr>
          <p:cNvSpPr>
            <a:spLocks noGrp="1"/>
          </p:cNvSpPr>
          <p:nvPr>
            <p:ph idx="1"/>
          </p:nvPr>
        </p:nvSpPr>
        <p:spPr>
          <a:xfrm>
            <a:off x="838200" y="1929384"/>
            <a:ext cx="10515600" cy="4251960"/>
          </a:xfrm>
        </p:spPr>
        <p:txBody>
          <a:bodyPr>
            <a:normAutofit fontScale="92500" lnSpcReduction="20000"/>
          </a:bodyPr>
          <a:lstStyle/>
          <a:p>
            <a:pPr marL="0" indent="0">
              <a:buNone/>
            </a:pPr>
            <a:r>
              <a:rPr lang="nl-NL" sz="2600" dirty="0">
                <a:latin typeface="Verdana" panose="020B0604030504040204" pitchFamily="34" charset="0"/>
                <a:ea typeface="Verdana" panose="020B0604030504040204" pitchFamily="34" charset="0"/>
              </a:rPr>
              <a:t>Wat is jullie ervaring met goedkope spullen?</a:t>
            </a:r>
          </a:p>
          <a:p>
            <a:pPr marL="0" indent="0">
              <a:buNone/>
            </a:pPr>
            <a:endParaRPr lang="nl-NL" sz="2600" dirty="0">
              <a:latin typeface="Verdana" panose="020B0604030504040204" pitchFamily="34" charset="0"/>
              <a:ea typeface="Verdana" panose="020B0604030504040204" pitchFamily="34" charset="0"/>
            </a:endParaRPr>
          </a:p>
          <a:p>
            <a:pPr marL="0" indent="0">
              <a:buNone/>
            </a:pPr>
            <a:endParaRPr lang="nl-NL" sz="2600" dirty="0">
              <a:latin typeface="Verdana" panose="020B0604030504040204" pitchFamily="34" charset="0"/>
              <a:ea typeface="Verdana" panose="020B0604030504040204" pitchFamily="34" charset="0"/>
            </a:endParaRPr>
          </a:p>
          <a:p>
            <a:pPr marL="0" indent="0">
              <a:buNone/>
            </a:pPr>
            <a:endParaRPr lang="nl-NL" sz="2600" dirty="0">
              <a:latin typeface="Verdana" panose="020B0604030504040204" pitchFamily="34" charset="0"/>
              <a:ea typeface="Verdana" panose="020B0604030504040204" pitchFamily="34" charset="0"/>
            </a:endParaRPr>
          </a:p>
          <a:p>
            <a:pPr marL="0" indent="0">
              <a:buNone/>
            </a:pPr>
            <a:endParaRPr lang="nl-NL" sz="2600" dirty="0">
              <a:latin typeface="Verdana" panose="020B0604030504040204" pitchFamily="34" charset="0"/>
              <a:ea typeface="Verdana" panose="020B0604030504040204" pitchFamily="34" charset="0"/>
            </a:endParaRPr>
          </a:p>
          <a:p>
            <a:pPr marL="0" indent="0">
              <a:buNone/>
            </a:pPr>
            <a:r>
              <a:rPr lang="nl-NL" sz="2600" dirty="0">
                <a:latin typeface="Verdana" panose="020B0604030504040204" pitchFamily="34" charset="0"/>
                <a:ea typeface="Verdana" panose="020B0604030504040204" pitchFamily="34" charset="0"/>
              </a:rPr>
              <a:t>Wat is het verschil met een product uit de winkel of een product wat je koopt bij een goedkope webshop?</a:t>
            </a:r>
          </a:p>
          <a:p>
            <a:pPr marL="0" indent="0">
              <a:buNone/>
            </a:pPr>
            <a:endParaRPr lang="nl-NL" sz="2400" dirty="0">
              <a:latin typeface="Verdana" panose="020B0604030504040204" pitchFamily="34" charset="0"/>
              <a:ea typeface="Verdana" panose="020B0604030504040204" pitchFamily="34" charset="0"/>
            </a:endParaRPr>
          </a:p>
          <a:p>
            <a:pPr marL="0" indent="0">
              <a:buNone/>
            </a:pPr>
            <a:endParaRPr lang="nl-NL" sz="2400" dirty="0">
              <a:latin typeface="Verdana" panose="020B0604030504040204" pitchFamily="34" charset="0"/>
              <a:ea typeface="Verdana" panose="020B0604030504040204" pitchFamily="34" charset="0"/>
            </a:endParaRPr>
          </a:p>
          <a:p>
            <a:pPr marL="0" indent="0">
              <a:buNone/>
            </a:pPr>
            <a:endParaRPr lang="nl-NL" sz="2200" dirty="0">
              <a:latin typeface="Verdana" panose="020B0604030504040204" pitchFamily="34" charset="0"/>
              <a:ea typeface="Verdana" panose="020B0604030504040204" pitchFamily="34" charset="0"/>
            </a:endParaRPr>
          </a:p>
          <a:p>
            <a:pPr marL="0" indent="0">
              <a:buNone/>
            </a:pPr>
            <a:br>
              <a:rPr lang="nl-NL" sz="2200" dirty="0">
                <a:latin typeface="Verdana" panose="020B0604030504040204" pitchFamily="34" charset="0"/>
                <a:ea typeface="Verdana" panose="020B0604030504040204" pitchFamily="34" charset="0"/>
              </a:rPr>
            </a:br>
            <a:endParaRPr lang="nl-NL" sz="22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83067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C437446-2032-4627-19DA-90CE94834514}"/>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3917710-FCE8-A62A-DAD0-B6753E13E0BE}"/>
              </a:ext>
            </a:extLst>
          </p:cNvPr>
          <p:cNvSpPr>
            <a:spLocks noGrp="1"/>
          </p:cNvSpPr>
          <p:nvPr>
            <p:ph type="title"/>
          </p:nvPr>
        </p:nvSpPr>
        <p:spPr>
          <a:xfrm>
            <a:off x="630935" y="640080"/>
            <a:ext cx="9969331" cy="973836"/>
          </a:xfrm>
        </p:spPr>
        <p:txBody>
          <a:bodyPr anchor="b">
            <a:normAutofit/>
          </a:bodyPr>
          <a:lstStyle/>
          <a:p>
            <a:r>
              <a:rPr lang="nl-NL" sz="5000" dirty="0">
                <a:latin typeface="Verdana" panose="020B0604030504040204" pitchFamily="34" charset="0"/>
                <a:ea typeface="Verdana" panose="020B0604030504040204" pitchFamily="34" charset="0"/>
              </a:rPr>
              <a:t>Het CE-keurmerk</a:t>
            </a:r>
          </a:p>
        </p:txBody>
      </p:sp>
      <p:sp>
        <p:nvSpPr>
          <p:cNvPr id="11"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jdelijke aanduiding voor inhoud 2">
            <a:extLst>
              <a:ext uri="{FF2B5EF4-FFF2-40B4-BE49-F238E27FC236}">
                <a16:creationId xmlns:a16="http://schemas.microsoft.com/office/drawing/2014/main" id="{39B47E81-445A-75A9-7FC7-AB7E92B0044A}"/>
              </a:ext>
            </a:extLst>
          </p:cNvPr>
          <p:cNvSpPr>
            <a:spLocks noGrp="1"/>
          </p:cNvSpPr>
          <p:nvPr>
            <p:ph idx="1"/>
          </p:nvPr>
        </p:nvSpPr>
        <p:spPr>
          <a:xfrm>
            <a:off x="630936" y="2660904"/>
            <a:ext cx="4818888" cy="3547872"/>
          </a:xfrm>
        </p:spPr>
        <p:txBody>
          <a:bodyPr anchor="t">
            <a:normAutofit/>
          </a:bodyPr>
          <a:lstStyle/>
          <a:p>
            <a:pPr marL="0" indent="0">
              <a:buNone/>
            </a:pPr>
            <a:endParaRPr lang="nl-NL" sz="2200" dirty="0">
              <a:latin typeface="Verdana" panose="020B0604030504040204" pitchFamily="34" charset="0"/>
              <a:ea typeface="Verdana" panose="020B0604030504040204" pitchFamily="34" charset="0"/>
            </a:endParaRPr>
          </a:p>
        </p:txBody>
      </p:sp>
      <p:pic>
        <p:nvPicPr>
          <p:cNvPr id="12" name="Afbeelding 11">
            <a:extLst>
              <a:ext uri="{FF2B5EF4-FFF2-40B4-BE49-F238E27FC236}">
                <a16:creationId xmlns:a16="http://schemas.microsoft.com/office/drawing/2014/main" id="{1921EA58-684F-E3F3-87DE-A1046D56B7D2}"/>
              </a:ext>
            </a:extLst>
          </p:cNvPr>
          <p:cNvPicPr>
            <a:picLocks noChangeAspect="1"/>
          </p:cNvPicPr>
          <p:nvPr/>
        </p:nvPicPr>
        <p:blipFill>
          <a:blip r:embed="rId3"/>
          <a:stretch>
            <a:fillRect/>
          </a:stretch>
        </p:blipFill>
        <p:spPr>
          <a:xfrm>
            <a:off x="6434391" y="2692909"/>
            <a:ext cx="5420360" cy="3547872"/>
          </a:xfrm>
          <a:custGeom>
            <a:avLst/>
            <a:gdLst>
              <a:gd name="csX0" fmla="*/ 0 w 5420360"/>
              <a:gd name="csY0" fmla="*/ 0 h 3547872"/>
              <a:gd name="csX1" fmla="*/ 623341 w 5420360"/>
              <a:gd name="csY1" fmla="*/ 0 h 3547872"/>
              <a:gd name="csX2" fmla="*/ 1300886 w 5420360"/>
              <a:gd name="csY2" fmla="*/ 0 h 3547872"/>
              <a:gd name="csX3" fmla="*/ 2032635 w 5420360"/>
              <a:gd name="csY3" fmla="*/ 0 h 3547872"/>
              <a:gd name="csX4" fmla="*/ 2764384 w 5420360"/>
              <a:gd name="csY4" fmla="*/ 0 h 3547872"/>
              <a:gd name="csX5" fmla="*/ 3550336 w 5420360"/>
              <a:gd name="csY5" fmla="*/ 0 h 3547872"/>
              <a:gd name="csX6" fmla="*/ 4227881 w 5420360"/>
              <a:gd name="csY6" fmla="*/ 0 h 3547872"/>
              <a:gd name="csX7" fmla="*/ 5420360 w 5420360"/>
              <a:gd name="csY7" fmla="*/ 0 h 3547872"/>
              <a:gd name="csX8" fmla="*/ 5420360 w 5420360"/>
              <a:gd name="csY8" fmla="*/ 520355 h 3547872"/>
              <a:gd name="csX9" fmla="*/ 5420360 w 5420360"/>
              <a:gd name="csY9" fmla="*/ 1040709 h 3547872"/>
              <a:gd name="csX10" fmla="*/ 5420360 w 5420360"/>
              <a:gd name="csY10" fmla="*/ 1702979 h 3547872"/>
              <a:gd name="csX11" fmla="*/ 5420360 w 5420360"/>
              <a:gd name="csY11" fmla="*/ 2329769 h 3547872"/>
              <a:gd name="csX12" fmla="*/ 5420360 w 5420360"/>
              <a:gd name="csY12" fmla="*/ 2885603 h 3547872"/>
              <a:gd name="csX13" fmla="*/ 5420360 w 5420360"/>
              <a:gd name="csY13" fmla="*/ 3547872 h 3547872"/>
              <a:gd name="csX14" fmla="*/ 4688611 w 5420360"/>
              <a:gd name="csY14" fmla="*/ 3547872 h 3547872"/>
              <a:gd name="csX15" fmla="*/ 3902659 w 5420360"/>
              <a:gd name="csY15" fmla="*/ 3547872 h 3547872"/>
              <a:gd name="csX16" fmla="*/ 3225114 w 5420360"/>
              <a:gd name="csY16" fmla="*/ 3547872 h 3547872"/>
              <a:gd name="csX17" fmla="*/ 2547569 w 5420360"/>
              <a:gd name="csY17" fmla="*/ 3547872 h 3547872"/>
              <a:gd name="csX18" fmla="*/ 1978431 w 5420360"/>
              <a:gd name="csY18" fmla="*/ 3547872 h 3547872"/>
              <a:gd name="csX19" fmla="*/ 1409294 w 5420360"/>
              <a:gd name="csY19" fmla="*/ 3547872 h 3547872"/>
              <a:gd name="csX20" fmla="*/ 731749 w 5420360"/>
              <a:gd name="csY20" fmla="*/ 3547872 h 3547872"/>
              <a:gd name="csX21" fmla="*/ 0 w 5420360"/>
              <a:gd name="csY21" fmla="*/ 3547872 h 3547872"/>
              <a:gd name="csX22" fmla="*/ 0 w 5420360"/>
              <a:gd name="csY22" fmla="*/ 2992039 h 3547872"/>
              <a:gd name="csX23" fmla="*/ 0 w 5420360"/>
              <a:gd name="csY23" fmla="*/ 2436205 h 3547872"/>
              <a:gd name="csX24" fmla="*/ 0 w 5420360"/>
              <a:gd name="csY24" fmla="*/ 1773936 h 3547872"/>
              <a:gd name="csX25" fmla="*/ 0 w 5420360"/>
              <a:gd name="csY25" fmla="*/ 1218103 h 3547872"/>
              <a:gd name="csX26" fmla="*/ 0 w 5420360"/>
              <a:gd name="csY26" fmla="*/ 733227 h 3547872"/>
              <a:gd name="csX27" fmla="*/ 0 w 5420360"/>
              <a:gd name="csY27" fmla="*/ 0 h 35478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5420360" h="3547872" fill="none" extrusionOk="0">
                <a:moveTo>
                  <a:pt x="0" y="0"/>
                </a:moveTo>
                <a:cubicBezTo>
                  <a:pt x="283903" y="7830"/>
                  <a:pt x="324303" y="-23786"/>
                  <a:pt x="623341" y="0"/>
                </a:cubicBezTo>
                <a:cubicBezTo>
                  <a:pt x="922379" y="23786"/>
                  <a:pt x="1004420" y="-29720"/>
                  <a:pt x="1300886" y="0"/>
                </a:cubicBezTo>
                <a:cubicBezTo>
                  <a:pt x="1597353" y="29720"/>
                  <a:pt x="1827363" y="-3467"/>
                  <a:pt x="2032635" y="0"/>
                </a:cubicBezTo>
                <a:cubicBezTo>
                  <a:pt x="2237907" y="3467"/>
                  <a:pt x="2437103" y="15417"/>
                  <a:pt x="2764384" y="0"/>
                </a:cubicBezTo>
                <a:cubicBezTo>
                  <a:pt x="3091665" y="-15417"/>
                  <a:pt x="3193031" y="9644"/>
                  <a:pt x="3550336" y="0"/>
                </a:cubicBezTo>
                <a:cubicBezTo>
                  <a:pt x="3907641" y="-9644"/>
                  <a:pt x="3890742" y="11460"/>
                  <a:pt x="4227881" y="0"/>
                </a:cubicBezTo>
                <a:cubicBezTo>
                  <a:pt x="4565021" y="-11460"/>
                  <a:pt x="5126169" y="-11747"/>
                  <a:pt x="5420360" y="0"/>
                </a:cubicBezTo>
                <a:cubicBezTo>
                  <a:pt x="5405982" y="188623"/>
                  <a:pt x="5412402" y="326395"/>
                  <a:pt x="5420360" y="520355"/>
                </a:cubicBezTo>
                <a:cubicBezTo>
                  <a:pt x="5428318" y="714315"/>
                  <a:pt x="5422279" y="829096"/>
                  <a:pt x="5420360" y="1040709"/>
                </a:cubicBezTo>
                <a:cubicBezTo>
                  <a:pt x="5418441" y="1252322"/>
                  <a:pt x="5424699" y="1412003"/>
                  <a:pt x="5420360" y="1702979"/>
                </a:cubicBezTo>
                <a:cubicBezTo>
                  <a:pt x="5416022" y="1993955"/>
                  <a:pt x="5443038" y="2168015"/>
                  <a:pt x="5420360" y="2329769"/>
                </a:cubicBezTo>
                <a:cubicBezTo>
                  <a:pt x="5397683" y="2491523"/>
                  <a:pt x="5445931" y="2732673"/>
                  <a:pt x="5420360" y="2885603"/>
                </a:cubicBezTo>
                <a:cubicBezTo>
                  <a:pt x="5394789" y="3038533"/>
                  <a:pt x="5431262" y="3289568"/>
                  <a:pt x="5420360" y="3547872"/>
                </a:cubicBezTo>
                <a:cubicBezTo>
                  <a:pt x="5077432" y="3512003"/>
                  <a:pt x="4987139" y="3511959"/>
                  <a:pt x="4688611" y="3547872"/>
                </a:cubicBezTo>
                <a:cubicBezTo>
                  <a:pt x="4390083" y="3583785"/>
                  <a:pt x="4130246" y="3581305"/>
                  <a:pt x="3902659" y="3547872"/>
                </a:cubicBezTo>
                <a:cubicBezTo>
                  <a:pt x="3675072" y="3514439"/>
                  <a:pt x="3533543" y="3555306"/>
                  <a:pt x="3225114" y="3547872"/>
                </a:cubicBezTo>
                <a:cubicBezTo>
                  <a:pt x="2916686" y="3540438"/>
                  <a:pt x="2747589" y="3581306"/>
                  <a:pt x="2547569" y="3547872"/>
                </a:cubicBezTo>
                <a:cubicBezTo>
                  <a:pt x="2347549" y="3514438"/>
                  <a:pt x="2093105" y="3529789"/>
                  <a:pt x="1978431" y="3547872"/>
                </a:cubicBezTo>
                <a:cubicBezTo>
                  <a:pt x="1863757" y="3565955"/>
                  <a:pt x="1565335" y="3537095"/>
                  <a:pt x="1409294" y="3547872"/>
                </a:cubicBezTo>
                <a:cubicBezTo>
                  <a:pt x="1253253" y="3558649"/>
                  <a:pt x="955999" y="3532996"/>
                  <a:pt x="731749" y="3547872"/>
                </a:cubicBezTo>
                <a:cubicBezTo>
                  <a:pt x="507499" y="3562748"/>
                  <a:pt x="346390" y="3566206"/>
                  <a:pt x="0" y="3547872"/>
                </a:cubicBezTo>
                <a:cubicBezTo>
                  <a:pt x="-14984" y="3430023"/>
                  <a:pt x="27006" y="3235643"/>
                  <a:pt x="0" y="2992039"/>
                </a:cubicBezTo>
                <a:cubicBezTo>
                  <a:pt x="-27006" y="2748435"/>
                  <a:pt x="-19758" y="2561826"/>
                  <a:pt x="0" y="2436205"/>
                </a:cubicBezTo>
                <a:cubicBezTo>
                  <a:pt x="19758" y="2310584"/>
                  <a:pt x="8648" y="1922944"/>
                  <a:pt x="0" y="1773936"/>
                </a:cubicBezTo>
                <a:cubicBezTo>
                  <a:pt x="-8648" y="1624928"/>
                  <a:pt x="-23671" y="1468799"/>
                  <a:pt x="0" y="1218103"/>
                </a:cubicBezTo>
                <a:cubicBezTo>
                  <a:pt x="23671" y="967407"/>
                  <a:pt x="-3008" y="896691"/>
                  <a:pt x="0" y="733227"/>
                </a:cubicBezTo>
                <a:cubicBezTo>
                  <a:pt x="3008" y="569763"/>
                  <a:pt x="-11127" y="290876"/>
                  <a:pt x="0" y="0"/>
                </a:cubicBezTo>
                <a:close/>
              </a:path>
              <a:path w="5420360" h="3547872" stroke="0" extrusionOk="0">
                <a:moveTo>
                  <a:pt x="0" y="0"/>
                </a:moveTo>
                <a:cubicBezTo>
                  <a:pt x="130604" y="-12057"/>
                  <a:pt x="390983" y="-8022"/>
                  <a:pt x="514934" y="0"/>
                </a:cubicBezTo>
                <a:cubicBezTo>
                  <a:pt x="638885" y="8022"/>
                  <a:pt x="867413" y="9805"/>
                  <a:pt x="1084072" y="0"/>
                </a:cubicBezTo>
                <a:cubicBezTo>
                  <a:pt x="1300731" y="-9805"/>
                  <a:pt x="1364230" y="14724"/>
                  <a:pt x="1599006" y="0"/>
                </a:cubicBezTo>
                <a:cubicBezTo>
                  <a:pt x="1833782" y="-14724"/>
                  <a:pt x="2123685" y="6758"/>
                  <a:pt x="2276551" y="0"/>
                </a:cubicBezTo>
                <a:cubicBezTo>
                  <a:pt x="2429418" y="-6758"/>
                  <a:pt x="2841094" y="-7260"/>
                  <a:pt x="3008300" y="0"/>
                </a:cubicBezTo>
                <a:cubicBezTo>
                  <a:pt x="3175506" y="7260"/>
                  <a:pt x="3431820" y="16119"/>
                  <a:pt x="3631641" y="0"/>
                </a:cubicBezTo>
                <a:cubicBezTo>
                  <a:pt x="3831462" y="-16119"/>
                  <a:pt x="4075249" y="-19362"/>
                  <a:pt x="4417593" y="0"/>
                </a:cubicBezTo>
                <a:cubicBezTo>
                  <a:pt x="4759937" y="19362"/>
                  <a:pt x="5144022" y="-40434"/>
                  <a:pt x="5420360" y="0"/>
                </a:cubicBezTo>
                <a:cubicBezTo>
                  <a:pt x="5406751" y="167931"/>
                  <a:pt x="5406332" y="334873"/>
                  <a:pt x="5420360" y="484876"/>
                </a:cubicBezTo>
                <a:cubicBezTo>
                  <a:pt x="5434388" y="634879"/>
                  <a:pt x="5404494" y="985512"/>
                  <a:pt x="5420360" y="1111667"/>
                </a:cubicBezTo>
                <a:cubicBezTo>
                  <a:pt x="5436226" y="1237822"/>
                  <a:pt x="5415393" y="1372929"/>
                  <a:pt x="5420360" y="1596542"/>
                </a:cubicBezTo>
                <a:cubicBezTo>
                  <a:pt x="5425327" y="1820156"/>
                  <a:pt x="5409293" y="1884709"/>
                  <a:pt x="5420360" y="2081418"/>
                </a:cubicBezTo>
                <a:cubicBezTo>
                  <a:pt x="5431427" y="2278127"/>
                  <a:pt x="5432227" y="2341918"/>
                  <a:pt x="5420360" y="2566294"/>
                </a:cubicBezTo>
                <a:cubicBezTo>
                  <a:pt x="5408493" y="2790670"/>
                  <a:pt x="5412917" y="3113862"/>
                  <a:pt x="5420360" y="3547872"/>
                </a:cubicBezTo>
                <a:cubicBezTo>
                  <a:pt x="5208992" y="3569987"/>
                  <a:pt x="4920232" y="3526954"/>
                  <a:pt x="4634408" y="3547872"/>
                </a:cubicBezTo>
                <a:cubicBezTo>
                  <a:pt x="4348584" y="3568790"/>
                  <a:pt x="4012726" y="3564798"/>
                  <a:pt x="3848456" y="3547872"/>
                </a:cubicBezTo>
                <a:cubicBezTo>
                  <a:pt x="3684186" y="3530946"/>
                  <a:pt x="3472767" y="3559016"/>
                  <a:pt x="3116707" y="3547872"/>
                </a:cubicBezTo>
                <a:cubicBezTo>
                  <a:pt x="2760647" y="3536728"/>
                  <a:pt x="2775516" y="3533104"/>
                  <a:pt x="2493366" y="3547872"/>
                </a:cubicBezTo>
                <a:cubicBezTo>
                  <a:pt x="2211216" y="3562640"/>
                  <a:pt x="2081359" y="3528138"/>
                  <a:pt x="1924228" y="3547872"/>
                </a:cubicBezTo>
                <a:cubicBezTo>
                  <a:pt x="1767097" y="3567606"/>
                  <a:pt x="1582636" y="3539691"/>
                  <a:pt x="1246683" y="3547872"/>
                </a:cubicBezTo>
                <a:cubicBezTo>
                  <a:pt x="910731" y="3556053"/>
                  <a:pt x="924011" y="3536707"/>
                  <a:pt x="677545" y="3547872"/>
                </a:cubicBezTo>
                <a:cubicBezTo>
                  <a:pt x="431079" y="3559037"/>
                  <a:pt x="317247" y="3559627"/>
                  <a:pt x="0" y="3547872"/>
                </a:cubicBezTo>
                <a:cubicBezTo>
                  <a:pt x="442" y="3319820"/>
                  <a:pt x="22240" y="3128500"/>
                  <a:pt x="0" y="2992039"/>
                </a:cubicBezTo>
                <a:cubicBezTo>
                  <a:pt x="-22240" y="2855578"/>
                  <a:pt x="-383" y="2706624"/>
                  <a:pt x="0" y="2507163"/>
                </a:cubicBezTo>
                <a:cubicBezTo>
                  <a:pt x="383" y="2307702"/>
                  <a:pt x="18572" y="2143660"/>
                  <a:pt x="0" y="2022287"/>
                </a:cubicBezTo>
                <a:cubicBezTo>
                  <a:pt x="-18572" y="1900914"/>
                  <a:pt x="12838" y="1613593"/>
                  <a:pt x="0" y="1395496"/>
                </a:cubicBezTo>
                <a:cubicBezTo>
                  <a:pt x="-12838" y="1177399"/>
                  <a:pt x="26207" y="988296"/>
                  <a:pt x="0" y="733227"/>
                </a:cubicBezTo>
                <a:cubicBezTo>
                  <a:pt x="-26207" y="478158"/>
                  <a:pt x="34307" y="283001"/>
                  <a:pt x="0" y="0"/>
                </a:cubicBezTo>
                <a:close/>
              </a:path>
            </a:pathLst>
          </a:custGeom>
          <a:ln w="38100">
            <a:solidFill>
              <a:srgbClr val="FFC000"/>
            </a:solidFill>
            <a:extLst>
              <a:ext uri="{C807C97D-BFC1-408E-A445-0C87EB9F89A2}">
                <ask:lineSketchStyleProps xmlns:ask="http://schemas.microsoft.com/office/drawing/2018/sketchyshapes" sd="1079527079">
                  <a:prstGeom prst="rect">
                    <a:avLst/>
                  </a:prstGeom>
                  <ask:type>
                    <ask:lineSketchFreehand/>
                  </ask:type>
                </ask:lineSketchStyleProps>
              </a:ext>
            </a:extLst>
          </a:ln>
        </p:spPr>
      </p:pic>
      <p:pic>
        <p:nvPicPr>
          <p:cNvPr id="14" name="Afbeelding 13">
            <a:extLst>
              <a:ext uri="{FF2B5EF4-FFF2-40B4-BE49-F238E27FC236}">
                <a16:creationId xmlns:a16="http://schemas.microsoft.com/office/drawing/2014/main" id="{B90896BB-24B9-DF43-92E5-2B5B7612F13C}"/>
              </a:ext>
            </a:extLst>
          </p:cNvPr>
          <p:cNvPicPr>
            <a:picLocks noChangeAspect="1"/>
          </p:cNvPicPr>
          <p:nvPr/>
        </p:nvPicPr>
        <p:blipFill>
          <a:blip r:embed="rId4"/>
          <a:stretch>
            <a:fillRect/>
          </a:stretch>
        </p:blipFill>
        <p:spPr>
          <a:xfrm>
            <a:off x="337249" y="2692909"/>
            <a:ext cx="5758751" cy="3286470"/>
          </a:xfrm>
          <a:custGeom>
            <a:avLst/>
            <a:gdLst>
              <a:gd name="csX0" fmla="*/ 0 w 5758751"/>
              <a:gd name="csY0" fmla="*/ 0 h 3286470"/>
              <a:gd name="csX1" fmla="*/ 639861 w 5758751"/>
              <a:gd name="csY1" fmla="*/ 0 h 3286470"/>
              <a:gd name="csX2" fmla="*/ 1337310 w 5758751"/>
              <a:gd name="csY2" fmla="*/ 0 h 3286470"/>
              <a:gd name="csX3" fmla="*/ 1919584 w 5758751"/>
              <a:gd name="csY3" fmla="*/ 0 h 3286470"/>
              <a:gd name="csX4" fmla="*/ 2501857 w 5758751"/>
              <a:gd name="csY4" fmla="*/ 0 h 3286470"/>
              <a:gd name="csX5" fmla="*/ 3084131 w 5758751"/>
              <a:gd name="csY5" fmla="*/ 0 h 3286470"/>
              <a:gd name="csX6" fmla="*/ 3608817 w 5758751"/>
              <a:gd name="csY6" fmla="*/ 0 h 3286470"/>
              <a:gd name="csX7" fmla="*/ 4363854 w 5758751"/>
              <a:gd name="csY7" fmla="*/ 0 h 3286470"/>
              <a:gd name="csX8" fmla="*/ 5003715 w 5758751"/>
              <a:gd name="csY8" fmla="*/ 0 h 3286470"/>
              <a:gd name="csX9" fmla="*/ 5758751 w 5758751"/>
              <a:gd name="csY9" fmla="*/ 0 h 3286470"/>
              <a:gd name="csX10" fmla="*/ 5758751 w 5758751"/>
              <a:gd name="csY10" fmla="*/ 624429 h 3286470"/>
              <a:gd name="csX11" fmla="*/ 5758751 w 5758751"/>
              <a:gd name="csY11" fmla="*/ 1215994 h 3286470"/>
              <a:gd name="csX12" fmla="*/ 5758751 w 5758751"/>
              <a:gd name="csY12" fmla="*/ 1906153 h 3286470"/>
              <a:gd name="csX13" fmla="*/ 5758751 w 5758751"/>
              <a:gd name="csY13" fmla="*/ 2530582 h 3286470"/>
              <a:gd name="csX14" fmla="*/ 5758751 w 5758751"/>
              <a:gd name="csY14" fmla="*/ 3286470 h 3286470"/>
              <a:gd name="csX15" fmla="*/ 5118890 w 5758751"/>
              <a:gd name="csY15" fmla="*/ 3286470 h 3286470"/>
              <a:gd name="csX16" fmla="*/ 4651791 w 5758751"/>
              <a:gd name="csY16" fmla="*/ 3286470 h 3286470"/>
              <a:gd name="csX17" fmla="*/ 4184692 w 5758751"/>
              <a:gd name="csY17" fmla="*/ 3286470 h 3286470"/>
              <a:gd name="csX18" fmla="*/ 3602419 w 5758751"/>
              <a:gd name="csY18" fmla="*/ 3286470 h 3286470"/>
              <a:gd name="csX19" fmla="*/ 3020145 w 5758751"/>
              <a:gd name="csY19" fmla="*/ 3286470 h 3286470"/>
              <a:gd name="csX20" fmla="*/ 2322696 w 5758751"/>
              <a:gd name="csY20" fmla="*/ 3286470 h 3286470"/>
              <a:gd name="csX21" fmla="*/ 1740423 w 5758751"/>
              <a:gd name="csY21" fmla="*/ 3286470 h 3286470"/>
              <a:gd name="csX22" fmla="*/ 1100561 w 5758751"/>
              <a:gd name="csY22" fmla="*/ 3286470 h 3286470"/>
              <a:gd name="csX23" fmla="*/ 633463 w 5758751"/>
              <a:gd name="csY23" fmla="*/ 3286470 h 3286470"/>
              <a:gd name="csX24" fmla="*/ 0 w 5758751"/>
              <a:gd name="csY24" fmla="*/ 3286470 h 3286470"/>
              <a:gd name="csX25" fmla="*/ 0 w 5758751"/>
              <a:gd name="csY25" fmla="*/ 2694905 h 3286470"/>
              <a:gd name="csX26" fmla="*/ 0 w 5758751"/>
              <a:gd name="csY26" fmla="*/ 2070476 h 3286470"/>
              <a:gd name="csX27" fmla="*/ 0 w 5758751"/>
              <a:gd name="csY27" fmla="*/ 1380317 h 3286470"/>
              <a:gd name="csX28" fmla="*/ 0 w 5758751"/>
              <a:gd name="csY28" fmla="*/ 723023 h 3286470"/>
              <a:gd name="csX29" fmla="*/ 0 w 5758751"/>
              <a:gd name="csY29" fmla="*/ 0 h 32864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5758751" h="3286470" fill="none" extrusionOk="0">
                <a:moveTo>
                  <a:pt x="0" y="0"/>
                </a:moveTo>
                <a:cubicBezTo>
                  <a:pt x="265177" y="-9775"/>
                  <a:pt x="505605" y="5016"/>
                  <a:pt x="639861" y="0"/>
                </a:cubicBezTo>
                <a:cubicBezTo>
                  <a:pt x="774117" y="-5016"/>
                  <a:pt x="1070679" y="-12463"/>
                  <a:pt x="1337310" y="0"/>
                </a:cubicBezTo>
                <a:cubicBezTo>
                  <a:pt x="1603941" y="12463"/>
                  <a:pt x="1794152" y="-15385"/>
                  <a:pt x="1919584" y="0"/>
                </a:cubicBezTo>
                <a:cubicBezTo>
                  <a:pt x="2045016" y="15385"/>
                  <a:pt x="2365353" y="-6783"/>
                  <a:pt x="2501857" y="0"/>
                </a:cubicBezTo>
                <a:cubicBezTo>
                  <a:pt x="2638361" y="6783"/>
                  <a:pt x="2955343" y="-20200"/>
                  <a:pt x="3084131" y="0"/>
                </a:cubicBezTo>
                <a:cubicBezTo>
                  <a:pt x="3212919" y="20200"/>
                  <a:pt x="3423416" y="11766"/>
                  <a:pt x="3608817" y="0"/>
                </a:cubicBezTo>
                <a:cubicBezTo>
                  <a:pt x="3794218" y="-11766"/>
                  <a:pt x="4178629" y="-31315"/>
                  <a:pt x="4363854" y="0"/>
                </a:cubicBezTo>
                <a:cubicBezTo>
                  <a:pt x="4549079" y="31315"/>
                  <a:pt x="4764991" y="14245"/>
                  <a:pt x="5003715" y="0"/>
                </a:cubicBezTo>
                <a:cubicBezTo>
                  <a:pt x="5242439" y="-14245"/>
                  <a:pt x="5411041" y="26381"/>
                  <a:pt x="5758751" y="0"/>
                </a:cubicBezTo>
                <a:cubicBezTo>
                  <a:pt x="5785772" y="146120"/>
                  <a:pt x="5744271" y="336921"/>
                  <a:pt x="5758751" y="624429"/>
                </a:cubicBezTo>
                <a:cubicBezTo>
                  <a:pt x="5773231" y="911937"/>
                  <a:pt x="5784296" y="1055792"/>
                  <a:pt x="5758751" y="1215994"/>
                </a:cubicBezTo>
                <a:cubicBezTo>
                  <a:pt x="5733206" y="1376197"/>
                  <a:pt x="5750334" y="1708402"/>
                  <a:pt x="5758751" y="1906153"/>
                </a:cubicBezTo>
                <a:cubicBezTo>
                  <a:pt x="5767168" y="2103904"/>
                  <a:pt x="5770198" y="2227159"/>
                  <a:pt x="5758751" y="2530582"/>
                </a:cubicBezTo>
                <a:cubicBezTo>
                  <a:pt x="5747304" y="2834005"/>
                  <a:pt x="5731391" y="3086833"/>
                  <a:pt x="5758751" y="3286470"/>
                </a:cubicBezTo>
                <a:cubicBezTo>
                  <a:pt x="5596296" y="3291451"/>
                  <a:pt x="5403260" y="3262948"/>
                  <a:pt x="5118890" y="3286470"/>
                </a:cubicBezTo>
                <a:cubicBezTo>
                  <a:pt x="4834520" y="3309992"/>
                  <a:pt x="4768664" y="3270605"/>
                  <a:pt x="4651791" y="3286470"/>
                </a:cubicBezTo>
                <a:cubicBezTo>
                  <a:pt x="4534918" y="3302335"/>
                  <a:pt x="4307813" y="3299512"/>
                  <a:pt x="4184692" y="3286470"/>
                </a:cubicBezTo>
                <a:cubicBezTo>
                  <a:pt x="4061571" y="3273428"/>
                  <a:pt x="3886382" y="3306752"/>
                  <a:pt x="3602419" y="3286470"/>
                </a:cubicBezTo>
                <a:cubicBezTo>
                  <a:pt x="3318456" y="3266188"/>
                  <a:pt x="3245409" y="3302194"/>
                  <a:pt x="3020145" y="3286470"/>
                </a:cubicBezTo>
                <a:cubicBezTo>
                  <a:pt x="2794881" y="3270746"/>
                  <a:pt x="2485805" y="3285392"/>
                  <a:pt x="2322696" y="3286470"/>
                </a:cubicBezTo>
                <a:cubicBezTo>
                  <a:pt x="2159587" y="3287548"/>
                  <a:pt x="1945384" y="3268893"/>
                  <a:pt x="1740423" y="3286470"/>
                </a:cubicBezTo>
                <a:cubicBezTo>
                  <a:pt x="1535462" y="3304047"/>
                  <a:pt x="1419285" y="3260801"/>
                  <a:pt x="1100561" y="3286470"/>
                </a:cubicBezTo>
                <a:cubicBezTo>
                  <a:pt x="781837" y="3312139"/>
                  <a:pt x="784104" y="3305363"/>
                  <a:pt x="633463" y="3286470"/>
                </a:cubicBezTo>
                <a:cubicBezTo>
                  <a:pt x="482822" y="3267577"/>
                  <a:pt x="310779" y="3284107"/>
                  <a:pt x="0" y="3286470"/>
                </a:cubicBezTo>
                <a:cubicBezTo>
                  <a:pt x="-22375" y="3078453"/>
                  <a:pt x="9951" y="2815945"/>
                  <a:pt x="0" y="2694905"/>
                </a:cubicBezTo>
                <a:cubicBezTo>
                  <a:pt x="-9951" y="2573866"/>
                  <a:pt x="6478" y="2357567"/>
                  <a:pt x="0" y="2070476"/>
                </a:cubicBezTo>
                <a:cubicBezTo>
                  <a:pt x="-6478" y="1783385"/>
                  <a:pt x="-34257" y="1636470"/>
                  <a:pt x="0" y="1380317"/>
                </a:cubicBezTo>
                <a:cubicBezTo>
                  <a:pt x="34257" y="1124164"/>
                  <a:pt x="-20263" y="1022601"/>
                  <a:pt x="0" y="723023"/>
                </a:cubicBezTo>
                <a:cubicBezTo>
                  <a:pt x="20263" y="423445"/>
                  <a:pt x="27362" y="236915"/>
                  <a:pt x="0" y="0"/>
                </a:cubicBezTo>
                <a:close/>
              </a:path>
              <a:path w="5758751" h="3286470" stroke="0" extrusionOk="0">
                <a:moveTo>
                  <a:pt x="0" y="0"/>
                </a:moveTo>
                <a:cubicBezTo>
                  <a:pt x="118908" y="24228"/>
                  <a:pt x="345655" y="-17128"/>
                  <a:pt x="524686" y="0"/>
                </a:cubicBezTo>
                <a:cubicBezTo>
                  <a:pt x="703717" y="17128"/>
                  <a:pt x="877480" y="-16724"/>
                  <a:pt x="1106960" y="0"/>
                </a:cubicBezTo>
                <a:cubicBezTo>
                  <a:pt x="1336440" y="16724"/>
                  <a:pt x="1557505" y="-18544"/>
                  <a:pt x="1861996" y="0"/>
                </a:cubicBezTo>
                <a:cubicBezTo>
                  <a:pt x="2166487" y="18544"/>
                  <a:pt x="2256986" y="-26047"/>
                  <a:pt x="2386682" y="0"/>
                </a:cubicBezTo>
                <a:cubicBezTo>
                  <a:pt x="2516378" y="26047"/>
                  <a:pt x="2781670" y="2080"/>
                  <a:pt x="2911369" y="0"/>
                </a:cubicBezTo>
                <a:cubicBezTo>
                  <a:pt x="3041068" y="-2080"/>
                  <a:pt x="3238703" y="-6838"/>
                  <a:pt x="3378467" y="0"/>
                </a:cubicBezTo>
                <a:cubicBezTo>
                  <a:pt x="3518231" y="6838"/>
                  <a:pt x="3625742" y="7980"/>
                  <a:pt x="3845566" y="0"/>
                </a:cubicBezTo>
                <a:cubicBezTo>
                  <a:pt x="4065390" y="-7980"/>
                  <a:pt x="4283867" y="24144"/>
                  <a:pt x="4485427" y="0"/>
                </a:cubicBezTo>
                <a:cubicBezTo>
                  <a:pt x="4686987" y="-24144"/>
                  <a:pt x="4939413" y="23341"/>
                  <a:pt x="5125288" y="0"/>
                </a:cubicBezTo>
                <a:cubicBezTo>
                  <a:pt x="5311163" y="-23341"/>
                  <a:pt x="5526159" y="21592"/>
                  <a:pt x="5758751" y="0"/>
                </a:cubicBezTo>
                <a:cubicBezTo>
                  <a:pt x="5736212" y="206219"/>
                  <a:pt x="5733523" y="445015"/>
                  <a:pt x="5758751" y="690159"/>
                </a:cubicBezTo>
                <a:cubicBezTo>
                  <a:pt x="5783979" y="935303"/>
                  <a:pt x="5776478" y="1240748"/>
                  <a:pt x="5758751" y="1380317"/>
                </a:cubicBezTo>
                <a:cubicBezTo>
                  <a:pt x="5741024" y="1519886"/>
                  <a:pt x="5783649" y="1912494"/>
                  <a:pt x="5758751" y="2070476"/>
                </a:cubicBezTo>
                <a:cubicBezTo>
                  <a:pt x="5733853" y="2228458"/>
                  <a:pt x="5737744" y="2920287"/>
                  <a:pt x="5758751" y="3286470"/>
                </a:cubicBezTo>
                <a:cubicBezTo>
                  <a:pt x="5557380" y="3251235"/>
                  <a:pt x="5324232" y="3306109"/>
                  <a:pt x="5003715" y="3286470"/>
                </a:cubicBezTo>
                <a:cubicBezTo>
                  <a:pt x="4683198" y="3266831"/>
                  <a:pt x="4693948" y="3273528"/>
                  <a:pt x="4536616" y="3286470"/>
                </a:cubicBezTo>
                <a:cubicBezTo>
                  <a:pt x="4379284" y="3299412"/>
                  <a:pt x="3993209" y="3321007"/>
                  <a:pt x="3839167" y="3286470"/>
                </a:cubicBezTo>
                <a:cubicBezTo>
                  <a:pt x="3685125" y="3251933"/>
                  <a:pt x="3263415" y="3308562"/>
                  <a:pt x="3084131" y="3286470"/>
                </a:cubicBezTo>
                <a:cubicBezTo>
                  <a:pt x="2904847" y="3264378"/>
                  <a:pt x="2653312" y="3264980"/>
                  <a:pt x="2386682" y="3286470"/>
                </a:cubicBezTo>
                <a:cubicBezTo>
                  <a:pt x="2120052" y="3307960"/>
                  <a:pt x="2008271" y="3300476"/>
                  <a:pt x="1631646" y="3286470"/>
                </a:cubicBezTo>
                <a:cubicBezTo>
                  <a:pt x="1255021" y="3272464"/>
                  <a:pt x="1232261" y="3294480"/>
                  <a:pt x="876610" y="3286470"/>
                </a:cubicBezTo>
                <a:cubicBezTo>
                  <a:pt x="520959" y="3278460"/>
                  <a:pt x="374192" y="3244215"/>
                  <a:pt x="0" y="3286470"/>
                </a:cubicBezTo>
                <a:cubicBezTo>
                  <a:pt x="-11783" y="3058869"/>
                  <a:pt x="-28726" y="2871238"/>
                  <a:pt x="0" y="2563447"/>
                </a:cubicBezTo>
                <a:cubicBezTo>
                  <a:pt x="28726" y="2255656"/>
                  <a:pt x="-6835" y="2097286"/>
                  <a:pt x="0" y="1939017"/>
                </a:cubicBezTo>
                <a:cubicBezTo>
                  <a:pt x="6835" y="1780748"/>
                  <a:pt x="17539" y="1498764"/>
                  <a:pt x="0" y="1248859"/>
                </a:cubicBezTo>
                <a:cubicBezTo>
                  <a:pt x="-17539" y="998954"/>
                  <a:pt x="-56136" y="528230"/>
                  <a:pt x="0" y="0"/>
                </a:cubicBezTo>
                <a:close/>
              </a:path>
            </a:pathLst>
          </a:custGeom>
          <a:ln w="38100">
            <a:solidFill>
              <a:srgbClr val="FFC000"/>
            </a:solidFill>
            <a:extLst>
              <a:ext uri="{C807C97D-BFC1-408E-A445-0C87EB9F89A2}">
                <ask:lineSketchStyleProps xmlns:ask="http://schemas.microsoft.com/office/drawing/2018/sketchyshapes" sd="3645571831">
                  <a:prstGeom prst="rect">
                    <a:avLst/>
                  </a:prstGeom>
                  <ask:type>
                    <ask:lineSketchFreehand/>
                  </ask:type>
                </ask:lineSketchStyleProps>
              </a:ext>
            </a:extLst>
          </a:ln>
        </p:spPr>
      </p:pic>
      <p:pic>
        <p:nvPicPr>
          <p:cNvPr id="5" name="Afbeelding 4">
            <a:extLst>
              <a:ext uri="{FF2B5EF4-FFF2-40B4-BE49-F238E27FC236}">
                <a16:creationId xmlns:a16="http://schemas.microsoft.com/office/drawing/2014/main" id="{856AD510-B747-065D-04E5-960EBA7F9586}"/>
              </a:ext>
            </a:extLst>
          </p:cNvPr>
          <p:cNvPicPr>
            <a:picLocks noChangeAspect="1"/>
          </p:cNvPicPr>
          <p:nvPr/>
        </p:nvPicPr>
        <p:blipFill>
          <a:blip r:embed="rId5"/>
          <a:stretch>
            <a:fillRect/>
          </a:stretch>
        </p:blipFill>
        <p:spPr>
          <a:xfrm>
            <a:off x="7948756" y="373893"/>
            <a:ext cx="3612309" cy="2017263"/>
          </a:xfrm>
          <a:prstGeom prst="rect">
            <a:avLst/>
          </a:prstGeom>
        </p:spPr>
      </p:pic>
    </p:spTree>
    <p:extLst>
      <p:ext uri="{BB962C8B-B14F-4D97-AF65-F5344CB8AC3E}">
        <p14:creationId xmlns:p14="http://schemas.microsoft.com/office/powerpoint/2010/main" val="2819165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5A737BB-369C-D239-95A7-7F2C24AE3494}"/>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4BDE3EC4-0875-C66F-3400-E539ED38D0D8}"/>
              </a:ext>
            </a:extLst>
          </p:cNvPr>
          <p:cNvSpPr>
            <a:spLocks noGrp="1"/>
          </p:cNvSpPr>
          <p:nvPr>
            <p:ph type="title"/>
          </p:nvPr>
        </p:nvSpPr>
        <p:spPr>
          <a:xfrm>
            <a:off x="838200" y="365125"/>
            <a:ext cx="10515600" cy="1325563"/>
          </a:xfrm>
        </p:spPr>
        <p:txBody>
          <a:bodyPr>
            <a:normAutofit fontScale="90000"/>
          </a:bodyPr>
          <a:lstStyle/>
          <a:p>
            <a:r>
              <a:rPr lang="nl-NL" sz="5000" dirty="0">
                <a:latin typeface="Verdana" panose="020B0604030504040204" pitchFamily="34" charset="0"/>
                <a:ea typeface="Verdana" panose="020B0604030504040204" pitchFamily="34" charset="0"/>
              </a:rPr>
              <a:t>Hoe werkt </a:t>
            </a:r>
            <a:r>
              <a:rPr lang="nl-NL" sz="5000" dirty="0" err="1">
                <a:latin typeface="Verdana" panose="020B0604030504040204" pitchFamily="34" charset="0"/>
                <a:ea typeface="Verdana" panose="020B0604030504040204" pitchFamily="34" charset="0"/>
              </a:rPr>
              <a:t>Temu</a:t>
            </a:r>
            <a:r>
              <a:rPr lang="nl-NL" sz="5000" dirty="0">
                <a:latin typeface="Verdana" panose="020B0604030504040204" pitchFamily="34" charset="0"/>
                <a:ea typeface="Verdana" panose="020B0604030504040204" pitchFamily="34" charset="0"/>
              </a:rPr>
              <a:t>? Een econoom legt uit</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Onlinemedia 5" title="157. Waarom hyperglobalisering onze democratie uitholt, met Paul Schenderling">
            <a:hlinkClick r:id="" action="ppaction://media"/>
            <a:extLst>
              <a:ext uri="{FF2B5EF4-FFF2-40B4-BE49-F238E27FC236}">
                <a16:creationId xmlns:a16="http://schemas.microsoft.com/office/drawing/2014/main" id="{D5D86354-2E1D-35A8-8DAE-9D329CEEB3BC}"/>
              </a:ext>
            </a:extLst>
          </p:cNvPr>
          <p:cNvPicPr>
            <a:picLocks noGrp="1" noRot="1" noChangeAspect="1"/>
          </p:cNvPicPr>
          <p:nvPr>
            <p:ph idx="1"/>
            <a:videoFile r:link="rId1"/>
          </p:nvPr>
        </p:nvPicPr>
        <p:blipFill>
          <a:blip r:embed="rId4"/>
          <a:stretch>
            <a:fillRect/>
          </a:stretch>
        </p:blipFill>
        <p:spPr>
          <a:xfrm>
            <a:off x="2244725" y="1825625"/>
            <a:ext cx="7700963" cy="4351338"/>
          </a:xfrm>
          <a:prstGeom prst="rect">
            <a:avLst/>
          </a:prstGeom>
        </p:spPr>
      </p:pic>
    </p:spTree>
    <p:extLst>
      <p:ext uri="{BB962C8B-B14F-4D97-AF65-F5344CB8AC3E}">
        <p14:creationId xmlns:p14="http://schemas.microsoft.com/office/powerpoint/2010/main" val="3914115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7A0072C-9BE6-6C73-9821-CD37BF4FA43A}"/>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F429FF50-8670-8AA6-1935-A88AFA27A222}"/>
              </a:ext>
            </a:extLst>
          </p:cNvPr>
          <p:cNvSpPr>
            <a:spLocks noGrp="1"/>
          </p:cNvSpPr>
          <p:nvPr>
            <p:ph type="title"/>
          </p:nvPr>
        </p:nvSpPr>
        <p:spPr>
          <a:xfrm>
            <a:off x="572493" y="238539"/>
            <a:ext cx="11018520" cy="1434415"/>
          </a:xfrm>
        </p:spPr>
        <p:txBody>
          <a:bodyPr anchor="b">
            <a:normAutofit fontScale="90000"/>
          </a:bodyPr>
          <a:lstStyle/>
          <a:p>
            <a:r>
              <a:rPr lang="nl-NL" sz="5400" dirty="0">
                <a:latin typeface="Verdana" panose="020B0604030504040204" pitchFamily="34" charset="0"/>
                <a:ea typeface="Verdana" panose="020B0604030504040204" pitchFamily="34" charset="0"/>
              </a:rPr>
              <a:t>Hoe zijn we in de situatie gekomen?</a:t>
            </a:r>
          </a:p>
        </p:txBody>
      </p:sp>
      <p:sp>
        <p:nvSpPr>
          <p:cNvPr id="13"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jdelijke aanduiding voor inhoud 2">
            <a:extLst>
              <a:ext uri="{FF2B5EF4-FFF2-40B4-BE49-F238E27FC236}">
                <a16:creationId xmlns:a16="http://schemas.microsoft.com/office/drawing/2014/main" id="{D8877888-5966-B986-3B57-3DCB207A7241}"/>
              </a:ext>
            </a:extLst>
          </p:cNvPr>
          <p:cNvSpPr>
            <a:spLocks noGrp="1"/>
          </p:cNvSpPr>
          <p:nvPr>
            <p:ph idx="1"/>
          </p:nvPr>
        </p:nvSpPr>
        <p:spPr>
          <a:xfrm>
            <a:off x="324843" y="2071315"/>
            <a:ext cx="12188952" cy="4795275"/>
          </a:xfrm>
        </p:spPr>
        <p:txBody>
          <a:bodyPr anchor="t">
            <a:normAutofit/>
          </a:bodyPr>
          <a:lstStyle/>
          <a:p>
            <a:pPr marL="0" indent="0">
              <a:buNone/>
            </a:pPr>
            <a:r>
              <a:rPr lang="nl-NL" sz="2000" b="1" dirty="0">
                <a:latin typeface="Verdana" panose="020B0604030504040204" pitchFamily="34" charset="0"/>
                <a:ea typeface="Verdana" panose="020B0604030504040204" pitchFamily="34" charset="0"/>
              </a:rPr>
              <a:t>Leesopdracht</a:t>
            </a:r>
            <a:r>
              <a:rPr lang="nl-NL" sz="2000" dirty="0">
                <a:latin typeface="Verdana" panose="020B0604030504040204" pitchFamily="34" charset="0"/>
                <a:ea typeface="Verdana" panose="020B0604030504040204" pitchFamily="34" charset="0"/>
              </a:rPr>
              <a:t>:</a:t>
            </a:r>
            <a:br>
              <a:rPr lang="nl-NL" sz="2000" dirty="0">
                <a:latin typeface="Verdana" panose="020B0604030504040204" pitchFamily="34" charset="0"/>
                <a:ea typeface="Verdana" panose="020B0604030504040204" pitchFamily="34" charset="0"/>
              </a:rPr>
            </a:br>
            <a:br>
              <a:rPr lang="nl-NL" sz="2000" dirty="0">
                <a:latin typeface="Verdana" panose="020B0604030504040204" pitchFamily="34" charset="0"/>
                <a:ea typeface="Verdana" panose="020B0604030504040204" pitchFamily="34" charset="0"/>
              </a:rPr>
            </a:br>
            <a:r>
              <a:rPr lang="nl-NL" sz="2000" dirty="0">
                <a:latin typeface="Verdana" panose="020B0604030504040204" pitchFamily="34" charset="0"/>
                <a:ea typeface="Verdana" panose="020B0604030504040204" pitchFamily="34" charset="0"/>
              </a:rPr>
              <a:t>Lees de tekst “Europa van kwaliteit” en beantwoord de vragen. Dit doe je alleen.</a:t>
            </a:r>
          </a:p>
          <a:p>
            <a:pPr marL="0" indent="0">
              <a:buNone/>
            </a:pPr>
            <a:endParaRPr lang="nl-NL" sz="2000" dirty="0">
              <a:latin typeface="Verdana" panose="020B0604030504040204" pitchFamily="34" charset="0"/>
              <a:ea typeface="Verdana" panose="020B0604030504040204" pitchFamily="34" charset="0"/>
            </a:endParaRPr>
          </a:p>
          <a:p>
            <a:pPr marL="0" indent="0">
              <a:buNone/>
            </a:pPr>
            <a:r>
              <a:rPr lang="nl-NL" sz="2000" dirty="0">
                <a:latin typeface="Verdana" panose="020B0604030504040204" pitchFamily="34" charset="0"/>
                <a:ea typeface="Verdana" panose="020B0604030504040204" pitchFamily="34" charset="0"/>
              </a:rPr>
              <a:t>Bespreking vragen:</a:t>
            </a:r>
          </a:p>
          <a:p>
            <a:pPr marL="0" indent="0">
              <a:buNone/>
            </a:pPr>
            <a:endParaRPr lang="nl-NL" sz="2000" dirty="0">
              <a:latin typeface="Verdana" panose="020B0604030504040204" pitchFamily="34" charset="0"/>
              <a:ea typeface="Verdana" panose="020B0604030504040204" pitchFamily="34" charset="0"/>
            </a:endParaRPr>
          </a:p>
          <a:p>
            <a:pPr marL="514350" indent="-514350">
              <a:buFont typeface="+mj-lt"/>
              <a:buAutoNum type="arabicPeriod"/>
            </a:pPr>
            <a:r>
              <a:rPr lang="nl-NL" sz="2000" dirty="0">
                <a:latin typeface="Verdana" panose="020B0604030504040204" pitchFamily="34" charset="0"/>
                <a:ea typeface="Verdana" panose="020B0604030504040204" pitchFamily="34" charset="0"/>
              </a:rPr>
              <a:t>Wat wordt bedoeld met het begrip hyperglobalisering?</a:t>
            </a:r>
          </a:p>
          <a:p>
            <a:pPr marL="514350" indent="-514350">
              <a:buFont typeface="+mj-lt"/>
              <a:buAutoNum type="arabicPeriod"/>
            </a:pPr>
            <a:r>
              <a:rPr lang="nl-NL" sz="2000" dirty="0">
                <a:latin typeface="Verdana" panose="020B0604030504040204" pitchFamily="34" charset="0"/>
                <a:ea typeface="Verdana" panose="020B0604030504040204" pitchFamily="34" charset="0"/>
              </a:rPr>
              <a:t>Wat betekent een 'race </a:t>
            </a:r>
            <a:r>
              <a:rPr lang="nl-NL" sz="2000" dirty="0" err="1">
                <a:latin typeface="Verdana" panose="020B0604030504040204" pitchFamily="34" charset="0"/>
                <a:ea typeface="Verdana" panose="020B0604030504040204" pitchFamily="34" charset="0"/>
              </a:rPr>
              <a:t>to</a:t>
            </a:r>
            <a:r>
              <a:rPr lang="nl-NL" sz="2000" dirty="0">
                <a:latin typeface="Verdana" panose="020B0604030504040204" pitchFamily="34" charset="0"/>
                <a:ea typeface="Verdana" panose="020B0604030504040204" pitchFamily="34" charset="0"/>
              </a:rPr>
              <a:t> </a:t>
            </a:r>
            <a:r>
              <a:rPr lang="nl-NL" sz="2000" dirty="0" err="1">
                <a:latin typeface="Verdana" panose="020B0604030504040204" pitchFamily="34" charset="0"/>
                <a:ea typeface="Verdana" panose="020B0604030504040204" pitchFamily="34" charset="0"/>
              </a:rPr>
              <a:t>the</a:t>
            </a:r>
            <a:r>
              <a:rPr lang="nl-NL" sz="2000" dirty="0">
                <a:latin typeface="Verdana" panose="020B0604030504040204" pitchFamily="34" charset="0"/>
                <a:ea typeface="Verdana" panose="020B0604030504040204" pitchFamily="34" charset="0"/>
              </a:rPr>
              <a:t> </a:t>
            </a:r>
            <a:r>
              <a:rPr lang="nl-NL" sz="2000" dirty="0" err="1">
                <a:latin typeface="Verdana" panose="020B0604030504040204" pitchFamily="34" charset="0"/>
                <a:ea typeface="Verdana" panose="020B0604030504040204" pitchFamily="34" charset="0"/>
              </a:rPr>
              <a:t>bottom</a:t>
            </a:r>
            <a:r>
              <a:rPr lang="nl-NL" sz="2000" dirty="0">
                <a:latin typeface="Verdana" panose="020B0604030504040204" pitchFamily="34" charset="0"/>
                <a:ea typeface="Verdana" panose="020B0604030504040204" pitchFamily="34" charset="0"/>
              </a:rPr>
              <a:t>’?</a:t>
            </a:r>
          </a:p>
          <a:p>
            <a:pPr marL="514350" indent="-514350">
              <a:buFont typeface="+mj-lt"/>
              <a:buAutoNum type="arabicPeriod"/>
            </a:pPr>
            <a:r>
              <a:rPr lang="nl-NL" sz="2000" dirty="0">
                <a:latin typeface="Verdana" panose="020B0604030504040204" pitchFamily="34" charset="0"/>
                <a:ea typeface="Verdana" panose="020B0604030504040204" pitchFamily="34" charset="0"/>
              </a:rPr>
              <a:t>Waarom hebben Europese bedrijven last van goedkope producten uit andere landen?</a:t>
            </a:r>
          </a:p>
          <a:p>
            <a:pPr marL="514350" indent="-514350">
              <a:buFont typeface="+mj-lt"/>
              <a:buAutoNum type="arabicPeriod"/>
            </a:pPr>
            <a:r>
              <a:rPr lang="nl-NL" sz="2000" dirty="0">
                <a:latin typeface="Verdana" panose="020B0604030504040204" pitchFamily="34" charset="0"/>
                <a:ea typeface="Verdana" panose="020B0604030504040204" pitchFamily="34" charset="0"/>
              </a:rPr>
              <a:t>Wat bedoelt econoom Dani </a:t>
            </a:r>
            <a:r>
              <a:rPr lang="nl-NL" sz="2000" dirty="0" err="1">
                <a:latin typeface="Verdana" panose="020B0604030504040204" pitchFamily="34" charset="0"/>
                <a:ea typeface="Verdana" panose="020B0604030504040204" pitchFamily="34" charset="0"/>
              </a:rPr>
              <a:t>Rodrik</a:t>
            </a:r>
            <a:r>
              <a:rPr lang="nl-NL" sz="2000" dirty="0">
                <a:latin typeface="Verdana" panose="020B0604030504040204" pitchFamily="34" charset="0"/>
                <a:ea typeface="Verdana" panose="020B0604030504040204" pitchFamily="34" charset="0"/>
              </a:rPr>
              <a:t> met een 'gouden dwangbuis’?</a:t>
            </a:r>
          </a:p>
          <a:p>
            <a:pPr marL="514350" indent="-514350">
              <a:buFont typeface="+mj-lt"/>
              <a:buAutoNum type="arabicPeriod"/>
            </a:pPr>
            <a:r>
              <a:rPr lang="nl-NL" sz="2000" dirty="0">
                <a:latin typeface="Verdana" panose="020B0604030504040204" pitchFamily="34" charset="0"/>
                <a:ea typeface="Verdana" panose="020B0604030504040204" pitchFamily="34" charset="0"/>
              </a:rPr>
              <a:t>Wat is het belangrijkste idee achter een 'Europa van Kwaliteit'?</a:t>
            </a:r>
            <a:br>
              <a:rPr lang="nl-NL" sz="1600" dirty="0">
                <a:latin typeface="Verdana" panose="020B0604030504040204" pitchFamily="34" charset="0"/>
                <a:ea typeface="Verdana" panose="020B0604030504040204" pitchFamily="34" charset="0"/>
              </a:rPr>
            </a:br>
            <a:endParaRPr lang="nl-NL" sz="1600" dirty="0">
              <a:latin typeface="Verdana" panose="020B0604030504040204" pitchFamily="34" charset="0"/>
              <a:ea typeface="Verdana" panose="020B0604030504040204" pitchFamily="34" charset="0"/>
            </a:endParaRPr>
          </a:p>
          <a:p>
            <a:pPr marL="0" indent="0">
              <a:buNone/>
            </a:pPr>
            <a:br>
              <a:rPr lang="nl-NL" sz="900" dirty="0">
                <a:latin typeface="Verdana" panose="020B0604030504040204" pitchFamily="34" charset="0"/>
                <a:ea typeface="Verdana" panose="020B0604030504040204" pitchFamily="34" charset="0"/>
              </a:rPr>
            </a:br>
            <a:endParaRPr lang="nl-NL" sz="9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2359610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7424F0C-8741-461F-1495-336909A2896B}"/>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E5D59E3-005B-F755-22A6-8FB0D22121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B69BEB30-6A14-A6FC-2B00-F931B8D0459E}"/>
              </a:ext>
            </a:extLst>
          </p:cNvPr>
          <p:cNvSpPr>
            <a:spLocks noGrp="1"/>
          </p:cNvSpPr>
          <p:nvPr>
            <p:ph type="title"/>
          </p:nvPr>
        </p:nvSpPr>
        <p:spPr>
          <a:xfrm>
            <a:off x="572493" y="238539"/>
            <a:ext cx="11018520" cy="1434415"/>
          </a:xfrm>
        </p:spPr>
        <p:txBody>
          <a:bodyPr anchor="b">
            <a:normAutofit/>
          </a:bodyPr>
          <a:lstStyle/>
          <a:p>
            <a:r>
              <a:rPr lang="nl-NL" sz="5400">
                <a:latin typeface="Verdana" panose="020B0604030504040204" pitchFamily="34" charset="0"/>
                <a:ea typeface="Verdana" panose="020B0604030504040204" pitchFamily="34" charset="0"/>
              </a:rPr>
              <a:t>Afsluiting van de les</a:t>
            </a:r>
          </a:p>
        </p:txBody>
      </p:sp>
      <p:sp>
        <p:nvSpPr>
          <p:cNvPr id="13" name="sketchy line">
            <a:extLst>
              <a:ext uri="{FF2B5EF4-FFF2-40B4-BE49-F238E27FC236}">
                <a16:creationId xmlns:a16="http://schemas.microsoft.com/office/drawing/2014/main" id="{48217E1A-DC95-903A-F80C-B4EC91C079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jdelijke aanduiding voor inhoud 2">
            <a:extLst>
              <a:ext uri="{FF2B5EF4-FFF2-40B4-BE49-F238E27FC236}">
                <a16:creationId xmlns:a16="http://schemas.microsoft.com/office/drawing/2014/main" id="{C672483D-A7B8-188D-A18E-BE53428F2AAA}"/>
              </a:ext>
            </a:extLst>
          </p:cNvPr>
          <p:cNvSpPr>
            <a:spLocks noGrp="1"/>
          </p:cNvSpPr>
          <p:nvPr>
            <p:ph idx="1"/>
          </p:nvPr>
        </p:nvSpPr>
        <p:spPr>
          <a:xfrm>
            <a:off x="572493" y="2071316"/>
            <a:ext cx="8409460" cy="4119172"/>
          </a:xfrm>
        </p:spPr>
        <p:txBody>
          <a:bodyPr anchor="t">
            <a:normAutofit/>
          </a:bodyPr>
          <a:lstStyle/>
          <a:p>
            <a:pPr marL="0" indent="0">
              <a:buNone/>
            </a:pPr>
            <a:r>
              <a:rPr lang="nl-NL" sz="2000" b="1" dirty="0">
                <a:latin typeface="Verdana" panose="020B0604030504040204" pitchFamily="34" charset="0"/>
                <a:ea typeface="Verdana" panose="020B0604030504040204" pitchFamily="34" charset="0"/>
              </a:rPr>
              <a:t>Vraag: </a:t>
            </a:r>
          </a:p>
          <a:p>
            <a:pPr marL="0" indent="0">
              <a:buNone/>
            </a:pPr>
            <a:r>
              <a:rPr lang="nl-NL" sz="2000" dirty="0">
                <a:latin typeface="Verdana" panose="020B0604030504040204" pitchFamily="34" charset="0"/>
                <a:ea typeface="Verdana" panose="020B0604030504040204" pitchFamily="34" charset="0"/>
              </a:rPr>
              <a:t>Waar ben je na deze les nieuwsgierig naar geworden? </a:t>
            </a:r>
            <a:br>
              <a:rPr lang="nl-NL" sz="2000" dirty="0">
                <a:latin typeface="Verdana" panose="020B0604030504040204" pitchFamily="34" charset="0"/>
                <a:ea typeface="Verdana" panose="020B0604030504040204" pitchFamily="34" charset="0"/>
              </a:rPr>
            </a:br>
            <a:br>
              <a:rPr lang="nl-NL" sz="2000" dirty="0">
                <a:latin typeface="Verdana" panose="020B0604030504040204" pitchFamily="34" charset="0"/>
                <a:ea typeface="Verdana" panose="020B0604030504040204" pitchFamily="34" charset="0"/>
              </a:rPr>
            </a:br>
            <a:r>
              <a:rPr lang="nl-NL" sz="2000" dirty="0">
                <a:latin typeface="Verdana" panose="020B0604030504040204" pitchFamily="34" charset="0"/>
                <a:ea typeface="Verdana" panose="020B0604030504040204" pitchFamily="34" charset="0"/>
              </a:rPr>
              <a:t>Schrijf je vraag hieronder op en noteer deze ook op een geeltje en lever dat in bij je docent.</a:t>
            </a:r>
          </a:p>
          <a:p>
            <a:pPr marL="0" indent="0">
              <a:buNone/>
            </a:pPr>
            <a:endParaRPr lang="nl-NL" sz="2000" dirty="0">
              <a:latin typeface="Verdana" panose="020B0604030504040204" pitchFamily="34" charset="0"/>
              <a:ea typeface="Verdana" panose="020B0604030504040204" pitchFamily="34" charset="0"/>
            </a:endParaRPr>
          </a:p>
          <a:p>
            <a:pPr marL="0" indent="0">
              <a:buNone/>
            </a:pPr>
            <a:endParaRPr lang="nl-NL" sz="2000" dirty="0">
              <a:latin typeface="Verdana" panose="020B0604030504040204" pitchFamily="34" charset="0"/>
              <a:ea typeface="Verdana" panose="020B0604030504040204" pitchFamily="34" charset="0"/>
            </a:endParaRPr>
          </a:p>
          <a:p>
            <a:pPr marL="0" indent="0">
              <a:buNone/>
            </a:pPr>
            <a:r>
              <a:rPr lang="nl-NL" sz="2000" dirty="0">
                <a:latin typeface="Verdana" panose="020B0604030504040204" pitchFamily="34" charset="0"/>
                <a:ea typeface="Verdana" panose="020B0604030504040204" pitchFamily="34" charset="0"/>
              </a:rPr>
              <a:t>Tot de volgende keer!</a:t>
            </a:r>
            <a:br>
              <a:rPr lang="nl-NL" sz="2000" dirty="0">
                <a:latin typeface="Verdana" panose="020B0604030504040204" pitchFamily="34" charset="0"/>
                <a:ea typeface="Verdana" panose="020B0604030504040204" pitchFamily="34" charset="0"/>
              </a:rPr>
            </a:br>
            <a:endParaRPr lang="nl-NL" sz="2000" dirty="0">
              <a:latin typeface="Verdana" panose="020B0604030504040204" pitchFamily="34" charset="0"/>
              <a:ea typeface="Verdana" panose="020B0604030504040204" pitchFamily="34" charset="0"/>
            </a:endParaRPr>
          </a:p>
        </p:txBody>
      </p:sp>
      <p:pic>
        <p:nvPicPr>
          <p:cNvPr id="6" name="Afbeelding 5">
            <a:extLst>
              <a:ext uri="{FF2B5EF4-FFF2-40B4-BE49-F238E27FC236}">
                <a16:creationId xmlns:a16="http://schemas.microsoft.com/office/drawing/2014/main" id="{55B39603-32F5-D6C9-A6A9-FE6AA171F8DE}"/>
              </a:ext>
            </a:extLst>
          </p:cNvPr>
          <p:cNvPicPr>
            <a:picLocks noChangeAspect="1"/>
          </p:cNvPicPr>
          <p:nvPr/>
        </p:nvPicPr>
        <p:blipFill>
          <a:blip r:embed="rId3">
            <a:extLst>
              <a:ext uri="{28A0092B-C50C-407E-A947-70E740481C1C}">
                <a14:useLocalDpi xmlns:a14="http://schemas.microsoft.com/office/drawing/2010/main" val="0"/>
              </a:ext>
            </a:extLst>
          </a:blip>
          <a:srcRect l="17542" r="18437" b="-1"/>
          <a:stretch>
            <a:fillRect/>
          </a:stretch>
        </p:blipFill>
        <p:spPr bwMode="auto">
          <a:xfrm>
            <a:off x="8219700" y="3586977"/>
            <a:ext cx="3325593" cy="3456765"/>
          </a:xfrm>
          <a:prstGeom prst="rect">
            <a:avLst/>
          </a:prstGeom>
          <a:noFill/>
        </p:spPr>
      </p:pic>
    </p:spTree>
    <p:extLst>
      <p:ext uri="{BB962C8B-B14F-4D97-AF65-F5344CB8AC3E}">
        <p14:creationId xmlns:p14="http://schemas.microsoft.com/office/powerpoint/2010/main" val="38672492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CFE3BBC-AA4A-42F2-F9E4-3A4D29856FAA}"/>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F1F1036-B798-8D42-14CC-31DABE7CE8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0D64098-F842-7E65-CBA8-A577A42C6476}"/>
              </a:ext>
            </a:extLst>
          </p:cNvPr>
          <p:cNvSpPr>
            <a:spLocks noGrp="1"/>
          </p:cNvSpPr>
          <p:nvPr>
            <p:ph type="title"/>
          </p:nvPr>
        </p:nvSpPr>
        <p:spPr>
          <a:xfrm>
            <a:off x="838200" y="365125"/>
            <a:ext cx="10515600" cy="1325563"/>
          </a:xfrm>
        </p:spPr>
        <p:txBody>
          <a:bodyPr>
            <a:normAutofit/>
          </a:bodyPr>
          <a:lstStyle/>
          <a:p>
            <a:r>
              <a:rPr lang="nl-NL" sz="5000" dirty="0">
                <a:latin typeface="Verdana" panose="020B0604030504040204" pitchFamily="34" charset="0"/>
                <a:ea typeface="Verdana" panose="020B0604030504040204" pitchFamily="34" charset="0"/>
              </a:rPr>
              <a:t>Achtergrondinformatie docent</a:t>
            </a:r>
          </a:p>
        </p:txBody>
      </p:sp>
      <p:sp>
        <p:nvSpPr>
          <p:cNvPr id="10" name="sketch line">
            <a:extLst>
              <a:ext uri="{FF2B5EF4-FFF2-40B4-BE49-F238E27FC236}">
                <a16:creationId xmlns:a16="http://schemas.microsoft.com/office/drawing/2014/main" id="{AA3FE1A7-A6EE-1970-6C5E-AAD3593E8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jdelijke aanduiding voor inhoud 2">
            <a:extLst>
              <a:ext uri="{FF2B5EF4-FFF2-40B4-BE49-F238E27FC236}">
                <a16:creationId xmlns:a16="http://schemas.microsoft.com/office/drawing/2014/main" id="{2EFA3D77-9354-7A62-24CF-69C0B6D2E420}"/>
              </a:ext>
            </a:extLst>
          </p:cNvPr>
          <p:cNvSpPr>
            <a:spLocks noGrp="1"/>
          </p:cNvSpPr>
          <p:nvPr>
            <p:ph idx="1"/>
          </p:nvPr>
        </p:nvSpPr>
        <p:spPr>
          <a:xfrm>
            <a:off x="838200" y="1929384"/>
            <a:ext cx="10515600" cy="4251960"/>
          </a:xfrm>
        </p:spPr>
        <p:txBody>
          <a:bodyPr>
            <a:normAutofit/>
          </a:bodyPr>
          <a:lstStyle/>
          <a:p>
            <a:pPr marL="0" indent="0">
              <a:buNone/>
            </a:pPr>
            <a:r>
              <a:rPr lang="nl-NL" sz="2400" dirty="0">
                <a:latin typeface="Verdana" panose="020B0604030504040204" pitchFamily="34" charset="0"/>
                <a:ea typeface="Verdana" panose="020B0604030504040204" pitchFamily="34" charset="0"/>
              </a:rPr>
              <a:t>Achtergrondinformatie:</a:t>
            </a:r>
            <a:br>
              <a:rPr lang="nl-NL" sz="2400" dirty="0">
                <a:latin typeface="Verdana" panose="020B0604030504040204" pitchFamily="34" charset="0"/>
                <a:ea typeface="Verdana" panose="020B0604030504040204" pitchFamily="34" charset="0"/>
              </a:rPr>
            </a:br>
            <a:r>
              <a:rPr lang="nl-NL" sz="2400" dirty="0">
                <a:latin typeface="Verdana" panose="020B0604030504040204" pitchFamily="34" charset="0"/>
                <a:ea typeface="Verdana" panose="020B0604030504040204" pitchFamily="34" charset="0"/>
                <a:hlinkClick r:id="rId3"/>
              </a:rPr>
              <a:t>Hoe kunnen Chinese webshops zo goedkoop zijn? | NPO Kennis</a:t>
            </a:r>
            <a:endParaRPr lang="nl-NL" sz="2400" dirty="0">
              <a:latin typeface="Verdana" panose="020B0604030504040204" pitchFamily="34" charset="0"/>
              <a:ea typeface="Verdana" panose="020B0604030504040204" pitchFamily="34" charset="0"/>
            </a:endParaRPr>
          </a:p>
          <a:p>
            <a:pPr marL="0" indent="0">
              <a:buNone/>
            </a:pPr>
            <a:r>
              <a:rPr lang="nl-NL" sz="2400" dirty="0">
                <a:latin typeface="Verdana" panose="020B0604030504040204" pitchFamily="34" charset="0"/>
                <a:ea typeface="Verdana" panose="020B0604030504040204" pitchFamily="34" charset="0"/>
              </a:rPr>
              <a:t>Informatie van de consumentenbond:</a:t>
            </a:r>
          </a:p>
          <a:p>
            <a:pPr marL="0" indent="0">
              <a:buNone/>
            </a:pPr>
            <a:r>
              <a:rPr lang="nl-NL" sz="2400" dirty="0">
                <a:latin typeface="Verdana" panose="020B0604030504040204" pitchFamily="34" charset="0"/>
                <a:ea typeface="Verdana" panose="020B0604030504040204" pitchFamily="34" charset="0"/>
                <a:hlinkClick r:id="rId4"/>
              </a:rPr>
              <a:t>https://www.consumentenbond.nl/online-kopen/tips-voor-het-kopen-bij-chinese-webwinkels</a:t>
            </a:r>
            <a:r>
              <a:rPr lang="nl-NL" sz="2400" dirty="0">
                <a:latin typeface="Verdana" panose="020B0604030504040204" pitchFamily="34" charset="0"/>
                <a:ea typeface="Verdana" panose="020B0604030504040204" pitchFamily="34" charset="0"/>
              </a:rPr>
              <a:t> </a:t>
            </a:r>
          </a:p>
          <a:p>
            <a:pPr marL="0" indent="0">
              <a:buNone/>
            </a:pPr>
            <a:endParaRPr lang="nl-NL" sz="22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840669042"/>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86409d89-0a11-4ae9-9f45-f3b4ef54eeee">
      <Terms xmlns="http://schemas.microsoft.com/office/infopath/2007/PartnerControls"/>
    </lcf76f155ced4ddcb4097134ff3c332f>
    <TaxCatchAll xmlns="37ea4e3e-e144-45a8-938e-e5b953a43d9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636C9BF925FB146A783043C24CD720C" ma:contentTypeVersion="13" ma:contentTypeDescription="Een nieuw document maken." ma:contentTypeScope="" ma:versionID="41f8394f7ff6da5f650f57a77d1e8754">
  <xsd:schema xmlns:xsd="http://www.w3.org/2001/XMLSchema" xmlns:xs="http://www.w3.org/2001/XMLSchema" xmlns:p="http://schemas.microsoft.com/office/2006/metadata/properties" xmlns:ns2="86409d89-0a11-4ae9-9f45-f3b4ef54eeee" xmlns:ns3="37ea4e3e-e144-45a8-938e-e5b953a43d91" targetNamespace="http://schemas.microsoft.com/office/2006/metadata/properties" ma:root="true" ma:fieldsID="fbcad3ab7c587734da69947b7b5fdcb9" ns2:_="" ns3:_="">
    <xsd:import namespace="86409d89-0a11-4ae9-9f45-f3b4ef54eeee"/>
    <xsd:import namespace="37ea4e3e-e144-45a8-938e-e5b953a43d9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ObjectDetectorVersions" minOccurs="0"/>
                <xsd:element ref="ns2:MediaServiceSearchPropertie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6409d89-0a11-4ae9-9f45-f3b4ef54eee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Afbeeldingtags" ma:readOnly="false" ma:fieldId="{5cf76f15-5ced-4ddc-b409-7134ff3c332f}" ma:taxonomyMulti="true" ma:sspId="44014d13-2e77-4e0e-b1f5-10ec74e63a03"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7ea4e3e-e144-45a8-938e-e5b953a43d91"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adf33807-f1ce-41a3-a1ef-d5465686a433}" ma:internalName="TaxCatchAll" ma:showField="CatchAllData" ma:web="37ea4e3e-e144-45a8-938e-e5b953a43d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5FBA0BA-AA47-4630-B222-9624595B7D33}">
  <ds:schemaRefs>
    <ds:schemaRef ds:uri="http://schemas.microsoft.com/sharepoint/v3/contenttype/forms"/>
  </ds:schemaRefs>
</ds:datastoreItem>
</file>

<file path=customXml/itemProps2.xml><?xml version="1.0" encoding="utf-8"?>
<ds:datastoreItem xmlns:ds="http://schemas.openxmlformats.org/officeDocument/2006/customXml" ds:itemID="{FBAC296C-A251-4E18-9CCF-E22EB6E5DB44}">
  <ds:schemaRefs>
    <ds:schemaRef ds:uri="http://purl.org/dc/elements/1.1/"/>
    <ds:schemaRef ds:uri="http://schemas.openxmlformats.org/package/2006/metadata/core-properties"/>
    <ds:schemaRef ds:uri="http://schemas.microsoft.com/office/2006/documentManagement/types"/>
    <ds:schemaRef ds:uri="http://www.w3.org/XML/1998/namespace"/>
    <ds:schemaRef ds:uri="http://schemas.microsoft.com/office/infopath/2007/PartnerControls"/>
    <ds:schemaRef ds:uri="37ea4e3e-e144-45a8-938e-e5b953a43d91"/>
    <ds:schemaRef ds:uri="http://purl.org/dc/terms/"/>
    <ds:schemaRef ds:uri="86409d89-0a11-4ae9-9f45-f3b4ef54eeee"/>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18C3CF8D-55A4-449C-9D6E-430B41EBEA0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6409d89-0a11-4ae9-9f45-f3b4ef54eeee"/>
    <ds:schemaRef ds:uri="37ea4e3e-e144-45a8-938e-e5b953a43d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1171</Words>
  <Application>Microsoft Office PowerPoint</Application>
  <PresentationFormat>Breedbeeld</PresentationFormat>
  <Paragraphs>120</Paragraphs>
  <Slides>17</Slides>
  <Notes>16</Notes>
  <HiddenSlides>0</HiddenSlides>
  <MMClips>1</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17</vt:i4>
      </vt:variant>
    </vt:vector>
  </HeadingPairs>
  <TitlesOfParts>
    <vt:vector size="23" baseType="lpstr">
      <vt:lpstr>Aptos</vt:lpstr>
      <vt:lpstr>Aptos Display</vt:lpstr>
      <vt:lpstr>Arial</vt:lpstr>
      <vt:lpstr>Calibri</vt:lpstr>
      <vt:lpstr>Verdana</vt:lpstr>
      <vt:lpstr>Kantoorthema</vt:lpstr>
      <vt:lpstr>De prijs van goedkoop</vt:lpstr>
      <vt:lpstr>De prijs van goedkoop </vt:lpstr>
      <vt:lpstr>Deze les: Goedkoop = goede deal?</vt:lpstr>
      <vt:lpstr>Stellingen over koopgedrag</vt:lpstr>
      <vt:lpstr>Gesprek in de klas met stellingen</vt:lpstr>
      <vt:lpstr>Stelling 1</vt:lpstr>
      <vt:lpstr>Stelling 2</vt:lpstr>
      <vt:lpstr>Stelling 3</vt:lpstr>
      <vt:lpstr>Stelling 4</vt:lpstr>
      <vt:lpstr>Stelling 5</vt:lpstr>
      <vt:lpstr>Kennismaken met goedkope productie</vt:lpstr>
      <vt:lpstr>Ervaringen uitwisselen</vt:lpstr>
      <vt:lpstr>Het CE-keurmerk</vt:lpstr>
      <vt:lpstr>Hoe werkt Temu? Een econoom legt uit</vt:lpstr>
      <vt:lpstr>Hoe zijn we in de situatie gekomen?</vt:lpstr>
      <vt:lpstr>Afsluiting van de les</vt:lpstr>
      <vt:lpstr>Achtergrondinformatie docent</vt:lpstr>
    </vt:vector>
  </TitlesOfParts>
  <Company>Calvijn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J.P. (Ko) Paardekooper (PRD)</dc:creator>
  <cp:lastModifiedBy>Blom, Reindert</cp:lastModifiedBy>
  <cp:revision>3</cp:revision>
  <dcterms:created xsi:type="dcterms:W3CDTF">2025-12-01T15:33:09Z</dcterms:created>
  <dcterms:modified xsi:type="dcterms:W3CDTF">2026-09-21T08:04:02Z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0x0101007636C9BF925FB146A783043C24CD720C</vt:lpwstr>
  </property>
  <property fmtid="{D5CDD505-2E9C-101B-9397-08002B2CF9AE}" pid="3" name="MediaServiceImageTags">
    <vt:lpwstr/>
  </property>
</Properties>
</file>