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884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f8bf8f0f-e93b-4984-9203-74b6bcc3f338" providerId="ADAL" clId="{4335A203-2EAB-4D56-962E-6D2FDC95AA40}"/>
    <pc:docChg chg="custSel modSld">
      <pc:chgData name="Blom, Reindert" userId="f8bf8f0f-e93b-4984-9203-74b6bcc3f338" providerId="ADAL" clId="{4335A203-2EAB-4D56-962E-6D2FDC95AA40}" dt="2026-08-26T09:36:27.679" v="0" actId="478"/>
      <pc:docMkLst>
        <pc:docMk/>
      </pc:docMkLst>
      <pc:sldChg chg="delSp mod">
        <pc:chgData name="Blom, Reindert" userId="f8bf8f0f-e93b-4984-9203-74b6bcc3f338" providerId="ADAL" clId="{4335A203-2EAB-4D56-962E-6D2FDC95AA40}" dt="2026-08-26T09:36:27.679" v="0" actId="478"/>
        <pc:sldMkLst>
          <pc:docMk/>
          <pc:sldMk cId="1358699028" sldId="259"/>
        </pc:sldMkLst>
        <pc:picChg chg="del">
          <ac:chgData name="Blom, Reindert" userId="f8bf8f0f-e93b-4984-9203-74b6bcc3f338" providerId="ADAL" clId="{4335A203-2EAB-4D56-962E-6D2FDC95AA40}" dt="2026-08-26T09:36:27.679" v="0" actId="478"/>
          <ac:picMkLst>
            <pc:docMk/>
            <pc:sldMk cId="1358699028" sldId="259"/>
            <ac:picMk id="5" creationId="{B317FBB2-9066-828D-48F2-BF6951D0BA5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87AA1F-9EEB-C597-F6FE-FDE06FD6F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7D6F8E6-F1B7-6FD5-ACAF-78C0D10977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E2E4F6-213E-B331-83B8-04D5772A9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FCCD7D-1CEC-1585-919E-30BF3A8D7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9C6837-3CB5-3963-A270-32A4CC54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07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0C834F-974C-5F70-FF59-28FD4486F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43D942-BAA1-2E09-1C7E-F0447D393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4F399D-4FB3-B4E0-F12A-4287E5978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FE7B273-FEFA-9CEA-2DC7-3DAA9C1A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AA72AC-9607-2AA6-C1ED-0ECFB8803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601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3B66A2-59D1-AAE0-1FAE-338B4C46B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40B86DD-283A-8C63-419E-C2127F238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39463F-443B-EECD-CB1E-7B83D41AE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E16312F-24E8-FDE5-BA2A-FB3C42CFC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116B0D-FD7B-D1F0-F7B0-48CFFB179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5050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B40DA-A430-8C88-61D2-6D7107A6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867674-2B4A-2F88-ABFC-854B620FD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A8EB109-A790-27CE-59E9-205CC98A3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48D961C-881A-5A9A-DEC4-5F76D1EB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128E8A-01C2-CA5A-D483-5C81F3F7B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DDDB0AF-2A46-F839-D00D-8E927A19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3391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1127D-ED19-71E6-CCC0-12A192411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58A85C8-E23D-17A7-11B5-F188E3D28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C97D11-0667-479A-53BE-673783A51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38938A1-5B01-1465-04BC-974E171694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6B05A17-8F74-F0D2-9A87-702B908589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F8536CF-B87C-6339-F934-816F4F2E3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A12174E-B69B-8298-B6DF-3793C4CF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9EE7150-BE91-6897-3CC5-2C1EBAAFF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7119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2C4C33-1E46-01D2-CEAD-2C1F042F6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E9D60CE-030F-997B-11A9-0E2C4DF2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9E4673F-610F-C7F5-B949-342F2378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106ED35-5DD2-06FC-C78D-2F85C8B93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434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848655D-4924-1592-1631-699F68D50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1352696-8DA1-A7A0-AE79-80C789199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879F680-391A-D9C4-BDDA-1E48609A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865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05896E-98FD-E339-17D9-EA9C2A2A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E191BF-4E78-24D8-79C0-5C038846E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DCF4DA8-D3D3-A869-EA48-C8B25885F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3C029DD-CC60-F287-FCF0-0D0605C4A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5D234C1-3388-8749-EDA7-F08AF1AFB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5D6734B-E433-740C-7EF7-0DD52A264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45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1AC27-6B52-4A58-0892-A1C6BE094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3B0370E-FA7B-B425-D2E7-23A3F8A65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566126E-94E0-906D-65AD-543D8AC26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3ADB2C3-FCE9-2E1F-E077-853049C07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BE58A91-7A09-7B0D-B608-9815F4671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7A256B5-A530-A464-88E0-1143B4E75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6702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704CAA-C40A-3D57-B02C-9AB64FAC4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424C460-5FB6-9538-8C66-CFB5A1B86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8D5774E-C320-D5B9-0613-387C1D9AC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0D153D-D3B6-1D65-9B57-2C9185650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DFC10B-DC19-220D-0FB2-6171F5521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414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DAA86DE-97B2-CE92-83B5-9B3BF12CB3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3EF1E9F-8B34-4676-D04E-0E827D07C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D39AC0-1609-231E-9C54-447ED0EBD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00A058-D7E2-DFA5-E211-5B766F5EA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941F5B3-D722-1B95-25C0-09D0FDBB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3591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614070E-8616-E316-FA4F-DE28B3920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37A938-1FF3-F168-CFDA-4BD90A20F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84CEA8-8F1C-DAF7-DAEE-658987F4A4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5ED3A0-D709-4981-ABDA-CED66CB57439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9F6248-A344-42B4-C705-150715194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428EA84-9DA0-58F4-8673-435DEB7DF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9EB159-B66C-45A7-B4AF-1FB50E8E14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672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095806A2-5BDE-86E7-BC88-A155D78F514C}"/>
              </a:ext>
            </a:extLst>
          </p:cNvPr>
          <p:cNvSpPr txBox="1"/>
          <p:nvPr/>
        </p:nvSpPr>
        <p:spPr>
          <a:xfrm>
            <a:off x="1251857" y="729067"/>
            <a:ext cx="9448800" cy="25853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nl-NL" sz="2400">
                <a:latin typeface="Verdana"/>
                <a:ea typeface="Verdana"/>
              </a:rPr>
              <a:t>Doel van deze les:</a:t>
            </a:r>
          </a:p>
          <a:p>
            <a:endParaRPr lang="nl-NL" sz="2400" dirty="0">
              <a:latin typeface="Verdana"/>
              <a:ea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>
                <a:latin typeface="Verdana"/>
                <a:ea typeface="Verdana"/>
              </a:rPr>
              <a:t>Aan welke pijlers moet je werken voor een goed huwelijksgebouw?</a:t>
            </a:r>
            <a:endParaRPr lang="nl-NL" sz="2400" dirty="0">
              <a:latin typeface="Verdana"/>
              <a:ea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>
                <a:latin typeface="Verdana"/>
                <a:ea typeface="Verdana"/>
              </a:rPr>
              <a:t>Welke verschillen zijn er op sociaal/emotioneel vlak tussen jongens en meisjes?</a:t>
            </a:r>
            <a:endParaRPr lang="nl-NL" sz="2400" dirty="0">
              <a:latin typeface="Verdana"/>
              <a:ea typeface="Verdana"/>
            </a:endParaRPr>
          </a:p>
          <a:p>
            <a:endParaRPr lang="nl-NL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3603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4A4C080-88C6-4AB9-2195-898F4048C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7413"/>
            <a:ext cx="12192000" cy="604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15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2BD14435-5F76-9801-BC5B-CBC68512A597}"/>
              </a:ext>
            </a:extLst>
          </p:cNvPr>
          <p:cNvSpPr txBox="1"/>
          <p:nvPr/>
        </p:nvSpPr>
        <p:spPr>
          <a:xfrm>
            <a:off x="762001" y="681373"/>
            <a:ext cx="4713514" cy="40934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De Heere God schiep man en vrouw verschillend. Adam en Eva vulde elkaar aan.</a:t>
            </a:r>
            <a:endParaRPr lang="nl-NL" sz="2000" dirty="0">
              <a:solidFill>
                <a:srgbClr val="000000"/>
              </a:solidFill>
              <a:latin typeface="Verdana"/>
              <a:ea typeface="Verdana"/>
            </a:endParaRPr>
          </a:p>
          <a:p>
            <a:endParaRPr lang="nl-NL" sz="2000" b="0" dirty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Opdracht:</a:t>
            </a:r>
            <a:endParaRPr lang="nl-NL" sz="2000" b="0" dirty="0">
              <a:solidFill>
                <a:srgbClr val="000000"/>
              </a:solidFill>
              <a:latin typeface="Verdana"/>
              <a:ea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Vorm een groepje van 3 personen</a:t>
            </a:r>
            <a:endParaRPr lang="nl-NL" sz="2000" dirty="0">
              <a:solidFill>
                <a:srgbClr val="000000"/>
              </a:solidFill>
              <a:latin typeface="Verdana"/>
              <a:ea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Jong</a:t>
            </a: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ens praten over meisjes en meisjes praten over jongens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endParaRPr lang="nl-NL" sz="2000" b="0" dirty="0">
              <a:solidFill>
                <a:srgbClr val="000000"/>
              </a:solidFill>
              <a:latin typeface="Verdana"/>
              <a:ea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Bedenk eens 3 kenmerkende dingen (verschillen) op </a:t>
            </a:r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sociaal/emotioneel</a:t>
            </a:r>
            <a:r>
              <a:rPr lang="nl-NL" sz="2000" b="0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gebied. Benoem het p</a:t>
            </a:r>
            <a:r>
              <a:rPr lang="nl-NL" sz="2000" b="0">
                <a:latin typeface="Verdana"/>
                <a:ea typeface="Verdana"/>
              </a:rPr>
              <a:t>ositief!</a:t>
            </a:r>
            <a:endParaRPr lang="nl-NL" sz="1600" b="0" u="sng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5869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3DED5CBF-0DB9-414A-D633-D1A79218DDD3}"/>
              </a:ext>
            </a:extLst>
          </p:cNvPr>
          <p:cNvSpPr txBox="1"/>
          <p:nvPr/>
        </p:nvSpPr>
        <p:spPr>
          <a:xfrm>
            <a:off x="816428" y="715672"/>
            <a:ext cx="10480315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1800">
                <a:solidFill>
                  <a:srgbClr val="000000"/>
                </a:solidFill>
                <a:latin typeface="Verdana"/>
                <a:ea typeface="Verdana"/>
              </a:rPr>
              <a:t>Verschillen tussen mannen en vrouwe</a:t>
            </a: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n </a:t>
            </a:r>
            <a:r>
              <a:rPr lang="nl-NL" sz="1800">
                <a:solidFill>
                  <a:srgbClr val="000000"/>
                </a:solidFill>
                <a:latin typeface="Verdana"/>
                <a:ea typeface="Verdana"/>
              </a:rPr>
              <a:t>op emotioneel en sociaal vlak:</a:t>
            </a:r>
          </a:p>
          <a:p>
            <a:endParaRPr lang="nl-NL" sz="1800" dirty="0">
              <a:solidFill>
                <a:srgbClr val="000000"/>
              </a:solidFill>
              <a:latin typeface="Verdana"/>
              <a:ea typeface="Verdana"/>
            </a:endParaRPr>
          </a:p>
          <a:p>
            <a:pPr>
              <a:buFont typeface="Symbol" panose="05050102010706020507" pitchFamily="18" charset="2"/>
              <a:buChar char="·"/>
            </a:pP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1800">
                <a:solidFill>
                  <a:srgbClr val="000000"/>
                </a:solidFill>
                <a:latin typeface="Verdana"/>
                <a:ea typeface="Verdana"/>
              </a:rPr>
              <a:t>In het creëren van gezelligheid, het 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onderhouden van contacten</a:t>
            </a:r>
            <a:r>
              <a:rPr lang="nl-NL" sz="1800" b="0" dirty="0">
                <a:solidFill>
                  <a:srgbClr val="000000"/>
                </a:solidFill>
                <a:latin typeface="Verdana"/>
                <a:ea typeface="Verdana"/>
              </a:rPr>
              <a:t>.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Meisjes hebben een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zorgzamer karakter</a:t>
            </a:r>
            <a:r>
              <a:rPr lang="nl-NL" sz="1800" b="0" dirty="0">
                <a:solidFill>
                  <a:srgbClr val="000000"/>
                </a:solidFill>
                <a:latin typeface="Verdana"/>
                <a:ea typeface="Verdana"/>
              </a:rPr>
              <a:t>.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Meisjes reageren algemeen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gevoeliger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 dan jongens</a:t>
            </a:r>
            <a:endParaRPr lang="nl-NL" sz="1800" b="0" dirty="0">
              <a:solidFill>
                <a:srgbClr val="000000"/>
              </a:solidFill>
              <a:latin typeface="Verdana"/>
              <a:ea typeface="Verdana"/>
            </a:endParaRPr>
          </a:p>
          <a:p>
            <a:pPr>
              <a:buFont typeface="Symbol" panose="05050102010706020507" pitchFamily="18" charset="2"/>
              <a:buChar char="·"/>
            </a:pP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 Jongens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 zijn in probleemsituaties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stabieler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Jongens zijn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oplossingsgerichter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Jongens zijn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inzichtelijk sterker</a:t>
            </a:r>
            <a:r>
              <a:rPr lang="nl-NL" sz="1800" b="0" dirty="0">
                <a:solidFill>
                  <a:srgbClr val="000000"/>
                </a:solidFill>
                <a:latin typeface="Verdana"/>
                <a:ea typeface="Verdana"/>
              </a:rPr>
              <a:t>.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Meisjes zijn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verbaal sterker</a:t>
            </a:r>
            <a:endParaRPr lang="nl-NL" b="1">
              <a:solidFill>
                <a:srgbClr val="000000"/>
              </a:solidFill>
              <a:latin typeface="Verdana"/>
              <a:ea typeface="Verdana"/>
            </a:endParaRPr>
          </a:p>
          <a:p>
            <a:pPr>
              <a:buFont typeface="Symbol" panose="05050102010706020507" pitchFamily="18" charset="2"/>
              <a:buChar char="·"/>
            </a:pP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Bij jongens hebben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emoties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 vrijwel altijd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een aanwijsbare oorzaak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, bij meisjes hoeft dat niet</a:t>
            </a:r>
            <a:endParaRPr lang="nl-NL" sz="1800" b="0" dirty="0">
              <a:solidFill>
                <a:srgbClr val="000000"/>
              </a:solidFill>
              <a:latin typeface="Verdana"/>
              <a:ea typeface="Verdana"/>
            </a:endParaRPr>
          </a:p>
          <a:p>
            <a:pPr>
              <a:buFont typeface="Symbol" panose="05050102010706020507" pitchFamily="18" charset="2"/>
              <a:buChar char="·"/>
            </a:pPr>
            <a:r>
              <a:rPr lang="nl-NL" b="1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Zien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 kan bij jongens gevoelens oproepen, een meisje reageert meer op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aanraking, streling en kussen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 (dus ervaring), ook minder heftig.</a:t>
            </a:r>
            <a:endParaRPr lang="nl-NL" sz="1800" b="0" dirty="0">
              <a:solidFill>
                <a:srgbClr val="000000"/>
              </a:solidFill>
              <a:latin typeface="Verdana"/>
              <a:ea typeface="Verdana"/>
            </a:endParaRPr>
          </a:p>
          <a:p>
            <a:pPr>
              <a:buFont typeface="Symbol" panose="05050102010706020507" pitchFamily="18" charset="2"/>
              <a:buChar char="·"/>
            </a:pPr>
            <a:r>
              <a:rPr lang="nl-NL">
                <a:solidFill>
                  <a:srgbClr val="000000"/>
                </a:solidFill>
                <a:latin typeface="Verdana"/>
                <a:ea typeface="Verdana"/>
              </a:rPr>
              <a:t> Een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 jongen kan seksualiteit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loskoppelen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 van andere dingen die hem bezighouden, dat kan een meisje niet. Zij reageert totaal: als </a:t>
            </a:r>
            <a:r>
              <a:rPr lang="nl-NL" sz="1800" b="1">
                <a:solidFill>
                  <a:srgbClr val="000000"/>
                </a:solidFill>
                <a:latin typeface="Verdana"/>
                <a:ea typeface="Verdana"/>
              </a:rPr>
              <a:t>eenheid</a:t>
            </a:r>
            <a:r>
              <a:rPr lang="nl-NL" sz="1800" b="0">
                <a:solidFill>
                  <a:srgbClr val="000000"/>
                </a:solidFill>
                <a:latin typeface="Verdana"/>
                <a:ea typeface="Verdana"/>
              </a:rPr>
              <a:t>. Een meisje verlangt meer dan alleen een lichaam. Dus praten is belangrijk.</a:t>
            </a:r>
            <a:endParaRPr lang="nl-NL" sz="1800" b="0" dirty="0">
              <a:solidFill>
                <a:srgbClr val="000000"/>
              </a:solidFill>
              <a:latin typeface="Verdana"/>
              <a:ea typeface="Verdana"/>
            </a:endParaRPr>
          </a:p>
          <a:p>
            <a:endParaRPr lang="nl-NL" sz="1800" b="0" dirty="0">
              <a:solidFill>
                <a:srgbClr val="000000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3637204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FDE360-D274-4A51-829E-92BA215AF8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4670E7-2B84-42BD-AF60-8B571D6CE9A9}">
  <ds:schemaRefs>
    <ds:schemaRef ds:uri="37ea4e3e-e144-45a8-938e-e5b953a43d91"/>
    <ds:schemaRef ds:uri="86409d89-0a11-4ae9-9f45-f3b4ef54ee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9C00E91-93CA-4D0D-B305-72A93AD68DC0}">
  <ds:schemaRefs>
    <ds:schemaRef ds:uri="37ea4e3e-e144-45a8-938e-e5b953a43d91"/>
    <ds:schemaRef ds:uri="86409d89-0a11-4ae9-9f45-f3b4ef54ee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Microsoft Office PowerPoint</Application>
  <PresentationFormat>Breedbeeld</PresentationFormat>
  <Paragraphs>22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Symbol</vt:lpstr>
      <vt:lpstr>Verdana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>SORG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A. (Jos) Brokking (Brg)</dc:creator>
  <cp:lastModifiedBy>Blom, Reindert</cp:lastModifiedBy>
  <cp:revision>9</cp:revision>
  <dcterms:created xsi:type="dcterms:W3CDTF">2026-03-04T13:40:18Z</dcterms:created>
  <dcterms:modified xsi:type="dcterms:W3CDTF">2026-08-26T09:36:36Z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