
<file path=[Content_Types].xml><?xml version="1.0" encoding="utf-8"?>
<Types xmlns="http://schemas.openxmlformats.org/package/2006/content-types">
  <Default Extension="jpeg" ContentType="image/jpeg"/>
  <Default Extension="jpg" ContentType="image/jpeg"/>
  <Default Extension="org&amp;utm_campaign=index&amp;utm_content=origina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6" r:id="rId5"/>
    <p:sldId id="259" r:id="rId6"/>
    <p:sldId id="260" r:id="rId7"/>
    <p:sldId id="261" r:id="rId8"/>
    <p:sldId id="262" r:id="rId9"/>
    <p:sldId id="258" r:id="rId10"/>
    <p:sldId id="263" r:id="rId1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om, Reindert" userId="f8bf8f0f-e93b-4984-9203-74b6bcc3f338" providerId="ADAL" clId="{4335A203-2EAB-4D56-962E-6D2FDC95AA40}"/>
    <pc:docChg chg="undo custSel modSld">
      <pc:chgData name="Blom, Reindert" userId="f8bf8f0f-e93b-4984-9203-74b6bcc3f338" providerId="ADAL" clId="{4335A203-2EAB-4D56-962E-6D2FDC95AA40}" dt="2026-08-26T09:09:47.982" v="32" actId="478"/>
      <pc:docMkLst>
        <pc:docMk/>
      </pc:docMkLst>
      <pc:sldChg chg="delSp mod">
        <pc:chgData name="Blom, Reindert" userId="f8bf8f0f-e93b-4984-9203-74b6bcc3f338" providerId="ADAL" clId="{4335A203-2EAB-4D56-962E-6D2FDC95AA40}" dt="2026-08-26T09:09:47.982" v="32" actId="478"/>
        <pc:sldMkLst>
          <pc:docMk/>
          <pc:sldMk cId="1954990484" sldId="258"/>
        </pc:sldMkLst>
        <pc:picChg chg="del">
          <ac:chgData name="Blom, Reindert" userId="f8bf8f0f-e93b-4984-9203-74b6bcc3f338" providerId="ADAL" clId="{4335A203-2EAB-4D56-962E-6D2FDC95AA40}" dt="2026-08-26T09:09:47.982" v="32" actId="478"/>
          <ac:picMkLst>
            <pc:docMk/>
            <pc:sldMk cId="1954990484" sldId="258"/>
            <ac:picMk id="5" creationId="{A0BDE75C-3F57-D9FE-351E-015E144CBBE4}"/>
          </ac:picMkLst>
        </pc:picChg>
      </pc:sldChg>
      <pc:sldChg chg="addSp delSp mod">
        <pc:chgData name="Blom, Reindert" userId="f8bf8f0f-e93b-4984-9203-74b6bcc3f338" providerId="ADAL" clId="{4335A203-2EAB-4D56-962E-6D2FDC95AA40}" dt="2026-08-26T09:06:17.668" v="16" actId="478"/>
        <pc:sldMkLst>
          <pc:docMk/>
          <pc:sldMk cId="71618416" sldId="259"/>
        </pc:sldMkLst>
        <pc:picChg chg="add del">
          <ac:chgData name="Blom, Reindert" userId="f8bf8f0f-e93b-4984-9203-74b6bcc3f338" providerId="ADAL" clId="{4335A203-2EAB-4D56-962E-6D2FDC95AA40}" dt="2026-08-26T09:06:17.668" v="16" actId="478"/>
          <ac:picMkLst>
            <pc:docMk/>
            <pc:sldMk cId="71618416" sldId="259"/>
            <ac:picMk id="5" creationId="{52855B7E-F0CF-3ACB-DDD2-31447BD8CC9B}"/>
          </ac:picMkLst>
        </pc:picChg>
      </pc:sldChg>
      <pc:sldChg chg="addSp delSp modSp mod">
        <pc:chgData name="Blom, Reindert" userId="f8bf8f0f-e93b-4984-9203-74b6bcc3f338" providerId="ADAL" clId="{4335A203-2EAB-4D56-962E-6D2FDC95AA40}" dt="2026-08-26T09:06:59.324" v="21" actId="1076"/>
        <pc:sldMkLst>
          <pc:docMk/>
          <pc:sldMk cId="2441426050" sldId="260"/>
        </pc:sldMkLst>
        <pc:picChg chg="add mod">
          <ac:chgData name="Blom, Reindert" userId="f8bf8f0f-e93b-4984-9203-74b6bcc3f338" providerId="ADAL" clId="{4335A203-2EAB-4D56-962E-6D2FDC95AA40}" dt="2026-08-26T09:06:59.324" v="21" actId="1076"/>
          <ac:picMkLst>
            <pc:docMk/>
            <pc:sldMk cId="2441426050" sldId="260"/>
            <ac:picMk id="2" creationId="{7BF165C7-7098-A4DB-EB43-6AFA59F9B4CE}"/>
          </ac:picMkLst>
        </pc:picChg>
        <pc:picChg chg="add del">
          <ac:chgData name="Blom, Reindert" userId="f8bf8f0f-e93b-4984-9203-74b6bcc3f338" providerId="ADAL" clId="{4335A203-2EAB-4D56-962E-6D2FDC95AA40}" dt="2026-08-26T09:06:54.514" v="17" actId="478"/>
          <ac:picMkLst>
            <pc:docMk/>
            <pc:sldMk cId="2441426050" sldId="260"/>
            <ac:picMk id="5" creationId="{E42118F2-F938-9CED-37E7-D6D7C9CCF9CE}"/>
          </ac:picMkLst>
        </pc:picChg>
      </pc:sldChg>
      <pc:sldChg chg="addSp delSp modSp mod">
        <pc:chgData name="Blom, Reindert" userId="f8bf8f0f-e93b-4984-9203-74b6bcc3f338" providerId="ADAL" clId="{4335A203-2EAB-4D56-962E-6D2FDC95AA40}" dt="2026-08-26T09:08:48.751" v="26" actId="1076"/>
        <pc:sldMkLst>
          <pc:docMk/>
          <pc:sldMk cId="3221798810" sldId="261"/>
        </pc:sldMkLst>
        <pc:picChg chg="add mod">
          <ac:chgData name="Blom, Reindert" userId="f8bf8f0f-e93b-4984-9203-74b6bcc3f338" providerId="ADAL" clId="{4335A203-2EAB-4D56-962E-6D2FDC95AA40}" dt="2026-08-26T09:08:48.751" v="26" actId="1076"/>
          <ac:picMkLst>
            <pc:docMk/>
            <pc:sldMk cId="3221798810" sldId="261"/>
            <ac:picMk id="2" creationId="{5540D0C2-10FF-3150-E73C-145771624071}"/>
          </ac:picMkLst>
        </pc:picChg>
        <pc:picChg chg="add del">
          <ac:chgData name="Blom, Reindert" userId="f8bf8f0f-e93b-4984-9203-74b6bcc3f338" providerId="ADAL" clId="{4335A203-2EAB-4D56-962E-6D2FDC95AA40}" dt="2026-08-26T09:08:45.052" v="22" actId="478"/>
          <ac:picMkLst>
            <pc:docMk/>
            <pc:sldMk cId="3221798810" sldId="261"/>
            <ac:picMk id="5" creationId="{FB5880C6-D120-47A6-0C7C-139AF8CA5421}"/>
          </ac:picMkLst>
        </pc:picChg>
      </pc:sldChg>
      <pc:sldChg chg="addSp delSp modSp mod">
        <pc:chgData name="Blom, Reindert" userId="f8bf8f0f-e93b-4984-9203-74b6bcc3f338" providerId="ADAL" clId="{4335A203-2EAB-4D56-962E-6D2FDC95AA40}" dt="2026-08-26T09:09:16.779" v="31" actId="1076"/>
        <pc:sldMkLst>
          <pc:docMk/>
          <pc:sldMk cId="2872716402" sldId="262"/>
        </pc:sldMkLst>
        <pc:picChg chg="add mod">
          <ac:chgData name="Blom, Reindert" userId="f8bf8f0f-e93b-4984-9203-74b6bcc3f338" providerId="ADAL" clId="{4335A203-2EAB-4D56-962E-6D2FDC95AA40}" dt="2026-08-26T09:09:16.779" v="31" actId="1076"/>
          <ac:picMkLst>
            <pc:docMk/>
            <pc:sldMk cId="2872716402" sldId="262"/>
            <ac:picMk id="2" creationId="{382EE19C-14D3-DA94-E43F-D72E20D9D237}"/>
          </ac:picMkLst>
        </pc:picChg>
        <pc:picChg chg="del">
          <ac:chgData name="Blom, Reindert" userId="f8bf8f0f-e93b-4984-9203-74b6bcc3f338" providerId="ADAL" clId="{4335A203-2EAB-4D56-962E-6D2FDC95AA40}" dt="2026-08-26T09:09:08.880" v="27" actId="478"/>
          <ac:picMkLst>
            <pc:docMk/>
            <pc:sldMk cId="2872716402" sldId="262"/>
            <ac:picMk id="5" creationId="{DB9C13EA-38A0-4E39-8633-C7DA806B1446}"/>
          </ac:picMkLst>
        </pc:picChg>
      </pc:sldChg>
      <pc:sldChg chg="addSp delSp modSp mod">
        <pc:chgData name="Blom, Reindert" userId="f8bf8f0f-e93b-4984-9203-74b6bcc3f338" providerId="ADAL" clId="{4335A203-2EAB-4D56-962E-6D2FDC95AA40}" dt="2026-08-26T09:05:37.004" v="15" actId="6549"/>
        <pc:sldMkLst>
          <pc:docMk/>
          <pc:sldMk cId="2158731921" sldId="266"/>
        </pc:sldMkLst>
        <pc:spChg chg="mod">
          <ac:chgData name="Blom, Reindert" userId="f8bf8f0f-e93b-4984-9203-74b6bcc3f338" providerId="ADAL" clId="{4335A203-2EAB-4D56-962E-6D2FDC95AA40}" dt="2026-08-26T09:05:37.004" v="15" actId="6549"/>
          <ac:spMkLst>
            <pc:docMk/>
            <pc:sldMk cId="2158731921" sldId="266"/>
            <ac:spMk id="3" creationId="{4AD32214-50C1-56D9-AB72-F732CD7089A8}"/>
          </ac:spMkLst>
        </pc:spChg>
        <pc:picChg chg="add mod">
          <ac:chgData name="Blom, Reindert" userId="f8bf8f0f-e93b-4984-9203-74b6bcc3f338" providerId="ADAL" clId="{4335A203-2EAB-4D56-962E-6D2FDC95AA40}" dt="2026-08-26T09:05:34.412" v="14" actId="1076"/>
          <ac:picMkLst>
            <pc:docMk/>
            <pc:sldMk cId="2158731921" sldId="266"/>
            <ac:picMk id="2" creationId="{BE99776D-B0AB-DA52-E6FC-71C29F6095C8}"/>
          </ac:picMkLst>
        </pc:picChg>
        <pc:picChg chg="add del">
          <ac:chgData name="Blom, Reindert" userId="f8bf8f0f-e93b-4984-9203-74b6bcc3f338" providerId="ADAL" clId="{4335A203-2EAB-4D56-962E-6D2FDC95AA40}" dt="2026-08-26T09:05:23.865" v="8" actId="478"/>
          <ac:picMkLst>
            <pc:docMk/>
            <pc:sldMk cId="2158731921" sldId="266"/>
            <ac:picMk id="5" creationId="{CC15D3DD-332C-482F-7185-B490D717CDA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133ED6-908C-B21E-2D70-1A4EF557C586}"/>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C0FB369-4448-6DB1-A4B4-D754E8A9A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7E57422-EA2A-0168-964F-B1AC7622152E}"/>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76FBBFF6-57A1-9B48-70B6-6131A56BB7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8312D30-5342-F667-1A2F-BC69F92E980C}"/>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270309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0109B5-4642-17B6-BCD2-078EE629D55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40B9AF8-1790-4333-96FA-9BC259483A5F}"/>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5211C9-F13E-7734-DD0E-325836ECEF6A}"/>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44BF1B06-353C-65F1-3A29-BECDE7E55EB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D2F5508-9A9E-7E44-66FB-A60D2E2FDEA6}"/>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1798585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5C42-EF46-3B07-6AFD-68E325165B79}"/>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2817C658-FC2A-9A0E-B351-69F4489793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C8520C2-FE30-FA82-97F6-A67CDBDBD301}"/>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6DE4D89A-DF83-C317-A3C8-4929426922F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771EC81-5AB4-DA83-DB07-31E366751537}"/>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91632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D76B75-A6D4-04D4-F41F-063BACD60316}"/>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7939C3D-C4EE-E117-F0D2-264037C42C65}"/>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D8D1278B-FB39-F7EE-3829-C083D661C66F}"/>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B6F1C900-C8AF-5D83-EFA6-B75ED7AD34FC}"/>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6" name="Tijdelijke aanduiding voor voettekst 5">
            <a:extLst>
              <a:ext uri="{FF2B5EF4-FFF2-40B4-BE49-F238E27FC236}">
                <a16:creationId xmlns:a16="http://schemas.microsoft.com/office/drawing/2014/main" id="{C8590F1A-D459-2C5E-F014-2CE7F772DB6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E0BE3B4F-E0E0-9B15-9422-702D2C1E1E29}"/>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41523355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5C82EC-6C72-6518-C197-4D27389009A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235D0D2-02BC-361F-40FF-A3691AE29D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E00E8DEA-44FC-257C-8C92-2383C128ADF0}"/>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8870EDA-6779-6680-EFD1-A30828840C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4C6513A-BB30-2BC2-754E-C45B9916BD4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0F3232A-5D6B-5956-1FE2-858ACBE3AD1F}"/>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8" name="Tijdelijke aanduiding voor voettekst 7">
            <a:extLst>
              <a:ext uri="{FF2B5EF4-FFF2-40B4-BE49-F238E27FC236}">
                <a16:creationId xmlns:a16="http://schemas.microsoft.com/office/drawing/2014/main" id="{093A47A4-672D-8592-C7D1-21219EE44F83}"/>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CE7EEF1F-FD48-89DC-9555-8C27CA26BBB0}"/>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3670153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CC16C63-30B4-CCA9-AA79-DFD059FD8850}"/>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A1053FA-2DF6-CCF3-29CA-51B28470A265}"/>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4" name="Tijdelijke aanduiding voor voettekst 3">
            <a:extLst>
              <a:ext uri="{FF2B5EF4-FFF2-40B4-BE49-F238E27FC236}">
                <a16:creationId xmlns:a16="http://schemas.microsoft.com/office/drawing/2014/main" id="{A3E4749B-4B56-9584-7A60-EE7F270303A1}"/>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EB5371E-97BC-F4FF-188B-DB96FE38B992}"/>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2964476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D8EA8E00-EC8E-7496-50B4-490CF9FED29C}"/>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3" name="Tijdelijke aanduiding voor voettekst 2">
            <a:extLst>
              <a:ext uri="{FF2B5EF4-FFF2-40B4-BE49-F238E27FC236}">
                <a16:creationId xmlns:a16="http://schemas.microsoft.com/office/drawing/2014/main" id="{91AD62A2-D587-4BE0-CE98-04C3F77AA044}"/>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0D0FEE2B-52BB-011E-CF42-1520027C8020}"/>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468474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1E564C-584A-E583-22E6-CABD89D4293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48919BA-40C8-DBD9-0A54-7A67C3022F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5AA87589-3F56-6662-0C3D-AE60403077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3CC66337-0D04-D2FA-08FA-76476ACA22C9}"/>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6" name="Tijdelijke aanduiding voor voettekst 5">
            <a:extLst>
              <a:ext uri="{FF2B5EF4-FFF2-40B4-BE49-F238E27FC236}">
                <a16:creationId xmlns:a16="http://schemas.microsoft.com/office/drawing/2014/main" id="{45321094-3F70-9FF2-F06B-47DD9FD782C5}"/>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690E3F9-12A4-609F-9AD7-90DF54069E4A}"/>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134121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D4B008-3C37-D91D-1081-A55A1B491DB7}"/>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2E5D2A81-4AF2-6288-5812-C5BD1B1CEAD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8BEC9382-0002-A5F0-5D62-BBD6A3BFFB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DBB9B166-4BEF-135B-E7D9-36AC0D297A55}"/>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6" name="Tijdelijke aanduiding voor voettekst 5">
            <a:extLst>
              <a:ext uri="{FF2B5EF4-FFF2-40B4-BE49-F238E27FC236}">
                <a16:creationId xmlns:a16="http://schemas.microsoft.com/office/drawing/2014/main" id="{0664A3EA-2D1B-2E85-6A6A-F980E3046FCF}"/>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DCF390FF-B936-CD1C-3580-CE9FCAE052D7}"/>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2313609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71A355-A2BA-F4C3-04C7-5916BADEA170}"/>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641D36D4-250E-1699-5127-BE242A5772EB}"/>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772EB85-CB60-2834-0CEF-ABFA0B2374F2}"/>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C3758B0B-A2B7-6FB3-3345-45246AEB637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FE3981F-54A6-660F-65EB-2B7AB3D707DF}"/>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188778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8918E079-88E0-2023-2F00-AFF87F4DBC6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599458C-9834-7032-B227-0A2C86E9521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71EF72A-00B1-DFBF-24CC-E5276ABDF9A6}"/>
              </a:ext>
            </a:extLst>
          </p:cNvPr>
          <p:cNvSpPr>
            <a:spLocks noGrp="1"/>
          </p:cNvSpPr>
          <p:nvPr>
            <p:ph type="dt" sz="half" idx="10"/>
          </p:nvPr>
        </p:nvSpPr>
        <p:spPr/>
        <p:txBody>
          <a:body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582C9B4D-AC3C-48D9-219A-44045C8A2E64}"/>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1511B4A-2D2A-F52F-50C4-8BD0C64D42F3}"/>
              </a:ext>
            </a:extLst>
          </p:cNvPr>
          <p:cNvSpPr>
            <a:spLocks noGrp="1"/>
          </p:cNvSpPr>
          <p:nvPr>
            <p:ph type="sldNum" sz="quarter" idx="12"/>
          </p:nvPr>
        </p:nvSpPr>
        <p:spPr/>
        <p:txBody>
          <a:bodyPr/>
          <a:lstStyle/>
          <a:p>
            <a:fld id="{64E123DF-B2A9-4087-AB17-9F60FB801DD2}" type="slidenum">
              <a:rPr lang="nl-NL" smtClean="0"/>
              <a:t>‹nr.›</a:t>
            </a:fld>
            <a:endParaRPr lang="nl-NL"/>
          </a:p>
        </p:txBody>
      </p:sp>
    </p:spTree>
    <p:extLst>
      <p:ext uri="{BB962C8B-B14F-4D97-AF65-F5344CB8AC3E}">
        <p14:creationId xmlns:p14="http://schemas.microsoft.com/office/powerpoint/2010/main" val="3997451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9E10D81-6888-8ADB-0954-681A1158F4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20A927E-E8CE-AD9D-E95B-A04404A853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B0535DA-1326-7CB6-959D-41EFF3C8DF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3C7090A-EA43-40E2-BEA4-5508249624F2}" type="datetimeFigureOut">
              <a:rPr lang="nl-NL" smtClean="0"/>
              <a:t>26-8-2026</a:t>
            </a:fld>
            <a:endParaRPr lang="nl-NL"/>
          </a:p>
        </p:txBody>
      </p:sp>
      <p:sp>
        <p:nvSpPr>
          <p:cNvPr id="5" name="Tijdelijke aanduiding voor voettekst 4">
            <a:extLst>
              <a:ext uri="{FF2B5EF4-FFF2-40B4-BE49-F238E27FC236}">
                <a16:creationId xmlns:a16="http://schemas.microsoft.com/office/drawing/2014/main" id="{70B9F98C-50BC-9C6E-4CD1-3ACDB8E89D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593BEEEE-4737-0680-369B-93646CC7F09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4E123DF-B2A9-4087-AB17-9F60FB801DD2}" type="slidenum">
              <a:rPr lang="nl-NL" smtClean="0"/>
              <a:t>‹nr.›</a:t>
            </a:fld>
            <a:endParaRPr lang="nl-NL"/>
          </a:p>
        </p:txBody>
      </p:sp>
    </p:spTree>
    <p:extLst>
      <p:ext uri="{BB962C8B-B14F-4D97-AF65-F5344CB8AC3E}">
        <p14:creationId xmlns:p14="http://schemas.microsoft.com/office/powerpoint/2010/main" val="1315294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org&amp;utm_campaign=index&amp;utm_content=origi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4AD32214-50C1-56D9-AB72-F732CD7089A8}"/>
              </a:ext>
            </a:extLst>
          </p:cNvPr>
          <p:cNvSpPr txBox="1"/>
          <p:nvPr/>
        </p:nvSpPr>
        <p:spPr>
          <a:xfrm>
            <a:off x="1529442" y="3295081"/>
            <a:ext cx="9133115" cy="1938992"/>
          </a:xfrm>
          <a:prstGeom prst="rect">
            <a:avLst/>
          </a:prstGeom>
          <a:noFill/>
        </p:spPr>
        <p:txBody>
          <a:bodyPr wrap="square" lIns="91440" tIns="45720" rIns="91440" bIns="45720" anchor="t">
            <a:spAutoFit/>
          </a:bodyPr>
          <a:lstStyle/>
          <a:p>
            <a:pPr algn="ctr"/>
            <a:r>
              <a:rPr lang="nl-NL" sz="2000" dirty="0">
                <a:latin typeface="Verdana"/>
                <a:ea typeface="Verdana"/>
              </a:rPr>
              <a:t>Doel van deze les:</a:t>
            </a:r>
          </a:p>
          <a:p>
            <a:endParaRPr lang="nl-NL" sz="2000" dirty="0">
              <a:latin typeface="Verdana"/>
              <a:ea typeface="Verdana"/>
            </a:endParaRPr>
          </a:p>
          <a:p>
            <a:pPr marL="285750" indent="-285750">
              <a:buFont typeface="Arial" panose="020B0604020202020204" pitchFamily="34" charset="0"/>
              <a:buChar char="•"/>
            </a:pPr>
            <a:r>
              <a:rPr lang="nl-NL" sz="2000" dirty="0">
                <a:latin typeface="Verdana"/>
                <a:ea typeface="Verdana"/>
              </a:rPr>
              <a:t>Welke stoffen spelen een rol als mensen (lichamelijk/seksueel) contact hebben?</a:t>
            </a:r>
          </a:p>
          <a:p>
            <a:pPr marL="285750" indent="-285750">
              <a:buFont typeface="Arial" panose="020B0604020202020204" pitchFamily="34" charset="0"/>
              <a:buChar char="•"/>
            </a:pPr>
            <a:r>
              <a:rPr lang="nl-NL" sz="2000" dirty="0">
                <a:latin typeface="Verdana"/>
                <a:ea typeface="Verdana"/>
              </a:rPr>
              <a:t>Welke  functie hebben de stoffen </a:t>
            </a:r>
            <a:r>
              <a:rPr lang="nl-NL" sz="2000" dirty="0" err="1">
                <a:latin typeface="Verdana"/>
                <a:ea typeface="Verdana"/>
              </a:rPr>
              <a:t>oxitocine</a:t>
            </a:r>
            <a:r>
              <a:rPr lang="nl-NL" sz="2000" dirty="0">
                <a:latin typeface="Verdana"/>
                <a:ea typeface="Verdana"/>
              </a:rPr>
              <a:t> en vasopressine?</a:t>
            </a:r>
          </a:p>
          <a:p>
            <a:pPr marL="285750" indent="-285750">
              <a:buFont typeface="Arial" panose="020B0604020202020204" pitchFamily="34" charset="0"/>
              <a:buChar char="•"/>
            </a:pPr>
            <a:r>
              <a:rPr lang="nl-NL" sz="2000" dirty="0">
                <a:latin typeface="Verdana"/>
                <a:ea typeface="Verdana"/>
              </a:rPr>
              <a:t>Welke consequenties heeft in dit verband een relatiebreuk?</a:t>
            </a:r>
          </a:p>
        </p:txBody>
      </p:sp>
      <p:pic>
        <p:nvPicPr>
          <p:cNvPr id="2" name="Afbeelding 1" descr="Couple Woman And Man Silhouette">
            <a:extLst>
              <a:ext uri="{FF2B5EF4-FFF2-40B4-BE49-F238E27FC236}">
                <a16:creationId xmlns:a16="http://schemas.microsoft.com/office/drawing/2014/main" id="{BE99776D-B0AB-DA52-E6FC-71C29F6095C8}"/>
              </a:ext>
            </a:extLst>
          </p:cNvPr>
          <p:cNvPicPr>
            <a:picLocks noChangeAspect="1"/>
          </p:cNvPicPr>
          <p:nvPr/>
        </p:nvPicPr>
        <p:blipFill>
          <a:blip r:embed="rId2"/>
          <a:stretch>
            <a:fillRect/>
          </a:stretch>
        </p:blipFill>
        <p:spPr>
          <a:xfrm>
            <a:off x="5033584" y="315687"/>
            <a:ext cx="2124829" cy="2819400"/>
          </a:xfrm>
          <a:prstGeom prst="rect">
            <a:avLst/>
          </a:prstGeom>
        </p:spPr>
      </p:pic>
    </p:spTree>
    <p:extLst>
      <p:ext uri="{BB962C8B-B14F-4D97-AF65-F5344CB8AC3E}">
        <p14:creationId xmlns:p14="http://schemas.microsoft.com/office/powerpoint/2010/main" val="215873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993F9846-AD22-20E1-825D-E763F0FF186C}"/>
              </a:ext>
            </a:extLst>
          </p:cNvPr>
          <p:cNvSpPr txBox="1"/>
          <p:nvPr/>
        </p:nvSpPr>
        <p:spPr>
          <a:xfrm>
            <a:off x="1121229" y="1125809"/>
            <a:ext cx="6096000" cy="2246769"/>
          </a:xfrm>
          <a:prstGeom prst="rect">
            <a:avLst/>
          </a:prstGeom>
          <a:noFill/>
        </p:spPr>
        <p:txBody>
          <a:bodyPr wrap="square" lIns="91440" tIns="45720" rIns="91440" bIns="45720" anchor="t">
            <a:spAutoFit/>
          </a:bodyPr>
          <a:lstStyle/>
          <a:p>
            <a:r>
              <a:rPr lang="nl-NL" sz="2000" b="1" dirty="0">
                <a:latin typeface="Verdana"/>
                <a:ea typeface="Verdana"/>
              </a:rPr>
              <a:t>Seksualiteit</a:t>
            </a:r>
            <a:r>
              <a:rPr lang="nl-NL" sz="2000" b="0" dirty="0">
                <a:latin typeface="Verdana"/>
                <a:ea typeface="Verdana"/>
              </a:rPr>
              <a:t> gaat over je seksuele gevoelens, gedachten, aantrekkingskracht en gedrag ten opzichte van andere mensen. Je kunt andere mensen fysiek, seksueel of emotioneel aantrekkelijk vinden, en al die dingen maken deel uit van je seksualiteit. Seksualiteit is divers en persoonlijk. </a:t>
            </a:r>
          </a:p>
        </p:txBody>
      </p:sp>
    </p:spTree>
    <p:extLst>
      <p:ext uri="{BB962C8B-B14F-4D97-AF65-F5344CB8AC3E}">
        <p14:creationId xmlns:p14="http://schemas.microsoft.com/office/powerpoint/2010/main" val="71618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4D5452D-A5EB-2021-82AF-0AD181165A0B}"/>
              </a:ext>
            </a:extLst>
          </p:cNvPr>
          <p:cNvSpPr txBox="1"/>
          <p:nvPr/>
        </p:nvSpPr>
        <p:spPr>
          <a:xfrm>
            <a:off x="685800" y="426107"/>
            <a:ext cx="10150365" cy="2308324"/>
          </a:xfrm>
          <a:prstGeom prst="rect">
            <a:avLst/>
          </a:prstGeom>
          <a:noFill/>
        </p:spPr>
        <p:txBody>
          <a:bodyPr wrap="square" lIns="91440" tIns="45720" rIns="91440" bIns="45720" anchor="t">
            <a:spAutoFit/>
          </a:bodyPr>
          <a:lstStyle/>
          <a:p>
            <a:r>
              <a:rPr lang="nl-NL" dirty="0">
                <a:latin typeface="Verdana"/>
                <a:ea typeface="Verdana"/>
              </a:rPr>
              <a:t>Seksualiteit maakt eenheid. Het zorgt voor </a:t>
            </a:r>
            <a:r>
              <a:rPr lang="nl-NL" b="1" u="sng" dirty="0">
                <a:latin typeface="Verdana"/>
                <a:ea typeface="Verdana"/>
              </a:rPr>
              <a:t>innerlijke verbondenheid/hechting</a:t>
            </a:r>
            <a:r>
              <a:rPr lang="nl-NL" dirty="0">
                <a:latin typeface="Verdana"/>
                <a:ea typeface="Verdana"/>
              </a:rPr>
              <a:t>). </a:t>
            </a:r>
          </a:p>
          <a:p>
            <a:endParaRPr lang="nl-NL" dirty="0">
              <a:latin typeface="Verdana"/>
              <a:ea typeface="Verdana"/>
            </a:endParaRPr>
          </a:p>
          <a:p>
            <a:r>
              <a:rPr lang="nl-NL" dirty="0">
                <a:latin typeface="Verdana"/>
                <a:ea typeface="Verdana"/>
              </a:rPr>
              <a:t>Zoals lijm en plakband verbindt, zorgt het losmaken van de verbinding voor (emotionele) schade, en uiteindelijk kan het zorgen dat verbinding zelfs niet meer mogelijk is.</a:t>
            </a:r>
          </a:p>
          <a:p>
            <a:endParaRPr lang="nl-NL" dirty="0">
              <a:latin typeface="Verdana"/>
              <a:ea typeface="Verdana"/>
            </a:endParaRPr>
          </a:p>
          <a:p>
            <a:r>
              <a:rPr lang="nl-NL" dirty="0">
                <a:latin typeface="Verdana"/>
                <a:ea typeface="Verdana"/>
              </a:rPr>
              <a:t>Daarom: wees zuinig op jezelf (lichaam en geest). Het is </a:t>
            </a:r>
            <a:r>
              <a:rPr lang="nl-NL" b="1" u="sng" dirty="0">
                <a:latin typeface="Verdana"/>
                <a:ea typeface="Verdana"/>
              </a:rPr>
              <a:t>niet voor iedereen</a:t>
            </a:r>
            <a:r>
              <a:rPr lang="nl-NL" dirty="0">
                <a:latin typeface="Verdana"/>
                <a:ea typeface="Verdana"/>
              </a:rPr>
              <a:t> bedoeld. </a:t>
            </a:r>
            <a:r>
              <a:rPr lang="nl-NL" sz="1800" b="1" u="sng" dirty="0">
                <a:solidFill>
                  <a:srgbClr val="FFFFFF"/>
                </a:solidFill>
                <a:latin typeface="Verdana"/>
                <a:ea typeface="Verdana"/>
              </a:rPr>
              <a:t>r iedereen</a:t>
            </a:r>
            <a:r>
              <a:rPr lang="nl-NL" sz="1800" b="0" u="sng" dirty="0">
                <a:solidFill>
                  <a:srgbClr val="FFFFFF"/>
                </a:solidFill>
                <a:latin typeface="Verdana"/>
                <a:ea typeface="Verdana"/>
              </a:rPr>
              <a:t> bedoeld. </a:t>
            </a:r>
          </a:p>
        </p:txBody>
      </p:sp>
      <p:pic>
        <p:nvPicPr>
          <p:cNvPr id="2" name="Afbeelding 1" descr="Glue | Free SVG">
            <a:extLst>
              <a:ext uri="{FF2B5EF4-FFF2-40B4-BE49-F238E27FC236}">
                <a16:creationId xmlns:a16="http://schemas.microsoft.com/office/drawing/2014/main" id="{7BF165C7-7098-A4DB-EB43-6AFA59F9B4CE}"/>
              </a:ext>
            </a:extLst>
          </p:cNvPr>
          <p:cNvPicPr>
            <a:picLocks noChangeAspect="1"/>
          </p:cNvPicPr>
          <p:nvPr/>
        </p:nvPicPr>
        <p:blipFill>
          <a:blip r:embed="rId2"/>
          <a:stretch>
            <a:fillRect/>
          </a:stretch>
        </p:blipFill>
        <p:spPr>
          <a:xfrm>
            <a:off x="7023401" y="3028345"/>
            <a:ext cx="3266319" cy="3266319"/>
          </a:xfrm>
          <a:prstGeom prst="rect">
            <a:avLst/>
          </a:prstGeom>
        </p:spPr>
      </p:pic>
    </p:spTree>
    <p:extLst>
      <p:ext uri="{BB962C8B-B14F-4D97-AF65-F5344CB8AC3E}">
        <p14:creationId xmlns:p14="http://schemas.microsoft.com/office/powerpoint/2010/main" val="2441426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F3698405-C91E-527B-C452-9DD9D4AD77E3}"/>
              </a:ext>
            </a:extLst>
          </p:cNvPr>
          <p:cNvSpPr txBox="1"/>
          <p:nvPr/>
        </p:nvSpPr>
        <p:spPr>
          <a:xfrm>
            <a:off x="566058" y="749664"/>
            <a:ext cx="6096000" cy="2246769"/>
          </a:xfrm>
          <a:prstGeom prst="rect">
            <a:avLst/>
          </a:prstGeom>
          <a:noFill/>
        </p:spPr>
        <p:txBody>
          <a:bodyPr wrap="square" lIns="91440" tIns="45720" rIns="91440" bIns="45720" anchor="t">
            <a:spAutoFit/>
          </a:bodyPr>
          <a:lstStyle/>
          <a:p>
            <a:r>
              <a:rPr lang="nl-NL" sz="2000" b="1" dirty="0">
                <a:solidFill>
                  <a:srgbClr val="000000"/>
                </a:solidFill>
                <a:latin typeface="Verdana"/>
                <a:ea typeface="Verdana"/>
              </a:rPr>
              <a:t>Dopamine</a:t>
            </a:r>
          </a:p>
          <a:p>
            <a:endParaRPr lang="nl-NL" sz="2000" dirty="0">
              <a:solidFill>
                <a:srgbClr val="000000"/>
              </a:solidFill>
              <a:latin typeface="Verdana"/>
              <a:ea typeface="Verdana"/>
            </a:endParaRPr>
          </a:p>
          <a:p>
            <a:pPr>
              <a:buFont typeface="Symbol" panose="05050102010706020507" pitchFamily="18" charset="2"/>
              <a:buChar char="·"/>
            </a:pPr>
            <a:r>
              <a:rPr lang="nl-NL" sz="2000">
                <a:solidFill>
                  <a:srgbClr val="000000"/>
                </a:solidFill>
                <a:latin typeface="Verdana"/>
                <a:ea typeface="Verdana"/>
              </a:rPr>
              <a:t> Opwindend</a:t>
            </a:r>
          </a:p>
          <a:p>
            <a:pPr>
              <a:buFont typeface="Symbol" panose="05050102010706020507" pitchFamily="18" charset="2"/>
              <a:buChar char="·"/>
            </a:pPr>
            <a:r>
              <a:rPr lang="nl-NL" sz="2000" dirty="0">
                <a:solidFill>
                  <a:srgbClr val="000000"/>
                </a:solidFill>
                <a:latin typeface="Verdana"/>
                <a:ea typeface="Verdana"/>
              </a:rPr>
              <a:t> Verslavend</a:t>
            </a:r>
          </a:p>
          <a:p>
            <a:pPr>
              <a:buFont typeface="Symbol" panose="05050102010706020507" pitchFamily="18" charset="2"/>
              <a:buChar char="·"/>
            </a:pPr>
            <a:r>
              <a:rPr lang="nl-NL" sz="2000" dirty="0">
                <a:solidFill>
                  <a:srgbClr val="000000"/>
                </a:solidFill>
                <a:latin typeface="Verdana"/>
                <a:ea typeface="Verdana"/>
              </a:rPr>
              <a:t> Onwillekeurige respons: je hebt het niet in de hand --&gt; beloning voor allerlei soorten gedrag</a:t>
            </a:r>
          </a:p>
        </p:txBody>
      </p:sp>
      <p:pic>
        <p:nvPicPr>
          <p:cNvPr id="2" name="Afbeelding 1" descr="File:Dopaminergic system and reward processing.jpg - Wikimedia Commons">
            <a:extLst>
              <a:ext uri="{FF2B5EF4-FFF2-40B4-BE49-F238E27FC236}">
                <a16:creationId xmlns:a16="http://schemas.microsoft.com/office/drawing/2014/main" id="{5540D0C2-10FF-3150-E73C-145771624071}"/>
              </a:ext>
            </a:extLst>
          </p:cNvPr>
          <p:cNvPicPr>
            <a:picLocks noChangeAspect="1"/>
          </p:cNvPicPr>
          <p:nvPr/>
        </p:nvPicPr>
        <p:blipFill>
          <a:blip r:embed="rId2"/>
          <a:stretch>
            <a:fillRect/>
          </a:stretch>
        </p:blipFill>
        <p:spPr>
          <a:xfrm>
            <a:off x="7543799" y="515438"/>
            <a:ext cx="3712029" cy="4005898"/>
          </a:xfrm>
          <a:prstGeom prst="rect">
            <a:avLst/>
          </a:prstGeom>
        </p:spPr>
      </p:pic>
    </p:spTree>
    <p:extLst>
      <p:ext uri="{BB962C8B-B14F-4D97-AF65-F5344CB8AC3E}">
        <p14:creationId xmlns:p14="http://schemas.microsoft.com/office/powerpoint/2010/main" val="3221798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CA5731AB-FA76-D8B6-0DFA-055035305AEB}"/>
              </a:ext>
            </a:extLst>
          </p:cNvPr>
          <p:cNvSpPr txBox="1"/>
          <p:nvPr/>
        </p:nvSpPr>
        <p:spPr>
          <a:xfrm>
            <a:off x="500743" y="566678"/>
            <a:ext cx="6096000" cy="3785652"/>
          </a:xfrm>
          <a:prstGeom prst="rect">
            <a:avLst/>
          </a:prstGeom>
          <a:noFill/>
        </p:spPr>
        <p:txBody>
          <a:bodyPr wrap="square" lIns="91440" tIns="45720" rIns="91440" bIns="45720" anchor="t">
            <a:spAutoFit/>
          </a:bodyPr>
          <a:lstStyle/>
          <a:p>
            <a:r>
              <a:rPr lang="nl-NL" sz="2000" b="1">
                <a:solidFill>
                  <a:srgbClr val="000000"/>
                </a:solidFill>
                <a:latin typeface="Verdana"/>
                <a:ea typeface="Verdana"/>
              </a:rPr>
              <a:t>Oxitocine</a:t>
            </a:r>
            <a:r>
              <a:rPr lang="nl-NL" sz="2000" b="1" dirty="0">
                <a:solidFill>
                  <a:srgbClr val="000000"/>
                </a:solidFill>
                <a:latin typeface="Verdana"/>
                <a:ea typeface="Verdana"/>
              </a:rPr>
              <a:t> (V) en Vasopressine (M)</a:t>
            </a:r>
          </a:p>
          <a:p>
            <a:pPr>
              <a:buFont typeface="Symbol" panose="05050102010706020507" pitchFamily="18" charset="2"/>
              <a:buChar char="·"/>
            </a:pPr>
            <a:r>
              <a:rPr lang="nl-NL" sz="2000">
                <a:solidFill>
                  <a:srgbClr val="000000"/>
                </a:solidFill>
                <a:latin typeface="Verdana"/>
                <a:ea typeface="Verdana"/>
              </a:rPr>
              <a:t> Hechtkracht: past hersenen daadwerkelijk </a:t>
            </a:r>
            <a:r>
              <a:rPr lang="nl-NL" sz="2000" dirty="0">
                <a:solidFill>
                  <a:srgbClr val="000000"/>
                </a:solidFill>
                <a:latin typeface="Verdana"/>
                <a:ea typeface="Verdana"/>
              </a:rPr>
              <a:t>aan --&gt;</a:t>
            </a:r>
          </a:p>
          <a:p>
            <a:pPr>
              <a:buFont typeface="Symbol" panose="05050102010706020507" pitchFamily="18" charset="2"/>
              <a:buChar char="·"/>
            </a:pPr>
            <a:r>
              <a:rPr lang="nl-NL" sz="2000">
                <a:solidFill>
                  <a:srgbClr val="000000"/>
                </a:solidFill>
                <a:latin typeface="Verdana"/>
                <a:ea typeface="Verdana"/>
              </a:rPr>
              <a:t> Levert daardoor: optimale bevrediging en </a:t>
            </a:r>
            <a:r>
              <a:rPr lang="nl-NL" sz="2000" dirty="0">
                <a:solidFill>
                  <a:srgbClr val="000000"/>
                </a:solidFill>
                <a:latin typeface="Verdana"/>
                <a:ea typeface="Verdana"/>
              </a:rPr>
              <a:t>geluksgevoel --&gt;</a:t>
            </a:r>
          </a:p>
          <a:p>
            <a:pPr>
              <a:buFont typeface="Symbol" panose="05050102010706020507" pitchFamily="18" charset="2"/>
              <a:buChar char="·"/>
            </a:pPr>
            <a:r>
              <a:rPr lang="nl-NL" sz="2000">
                <a:solidFill>
                  <a:srgbClr val="000000"/>
                </a:solidFill>
                <a:latin typeface="Verdana"/>
                <a:ea typeface="Verdana"/>
              </a:rPr>
              <a:t> Effect op geestelijk en lichamelijk </a:t>
            </a:r>
            <a:r>
              <a:rPr lang="nl-NL" sz="2000" dirty="0">
                <a:solidFill>
                  <a:srgbClr val="000000"/>
                </a:solidFill>
                <a:latin typeface="Verdana"/>
                <a:ea typeface="Verdana"/>
              </a:rPr>
              <a:t>welbevinden (ook op materieel en financieel vlak)--&gt;</a:t>
            </a:r>
          </a:p>
          <a:p>
            <a:pPr>
              <a:buFont typeface="Symbol" panose="05050102010706020507" pitchFamily="18" charset="2"/>
              <a:buChar char="·"/>
            </a:pPr>
            <a:r>
              <a:rPr lang="nl-NL" sz="2000">
                <a:solidFill>
                  <a:srgbClr val="000000"/>
                </a:solidFill>
                <a:latin typeface="Verdana"/>
                <a:ea typeface="Verdana"/>
              </a:rPr>
              <a:t> Ook door de sociaal/emotionele stabiliteit </a:t>
            </a:r>
            <a:r>
              <a:rPr lang="nl-NL" sz="2000" dirty="0">
                <a:solidFill>
                  <a:srgbClr val="000000"/>
                </a:solidFill>
                <a:latin typeface="Verdana"/>
                <a:ea typeface="Verdana"/>
              </a:rPr>
              <a:t>krijgen kinderen optimaal kansen. </a:t>
            </a:r>
          </a:p>
          <a:p>
            <a:pPr>
              <a:buFont typeface="Symbol" panose="05050102010706020507" pitchFamily="18" charset="2"/>
              <a:buChar char="·"/>
            </a:pPr>
            <a:r>
              <a:rPr lang="nl-NL" sz="2000">
                <a:solidFill>
                  <a:srgbClr val="000000"/>
                </a:solidFill>
                <a:latin typeface="Verdana"/>
                <a:ea typeface="Verdana"/>
              </a:rPr>
              <a:t> Vasopressine: zorgt ook voor hechting: </a:t>
            </a:r>
            <a:r>
              <a:rPr lang="nl-NL" sz="2000" dirty="0">
                <a:solidFill>
                  <a:srgbClr val="000000"/>
                </a:solidFill>
                <a:latin typeface="Verdana"/>
                <a:ea typeface="Verdana"/>
              </a:rPr>
              <a:t>vader &lt;--&gt; kind</a:t>
            </a:r>
          </a:p>
        </p:txBody>
      </p:sp>
      <p:pic>
        <p:nvPicPr>
          <p:cNvPr id="2" name="Afbeelding 1" descr="Royalty-Free photo: Family silhouette on seashore during sunset | PickPik">
            <a:extLst>
              <a:ext uri="{FF2B5EF4-FFF2-40B4-BE49-F238E27FC236}">
                <a16:creationId xmlns:a16="http://schemas.microsoft.com/office/drawing/2014/main" id="{382EE19C-14D3-DA94-E43F-D72E20D9D237}"/>
              </a:ext>
            </a:extLst>
          </p:cNvPr>
          <p:cNvPicPr>
            <a:picLocks noChangeAspect="1"/>
          </p:cNvPicPr>
          <p:nvPr/>
        </p:nvPicPr>
        <p:blipFill>
          <a:blip r:embed="rId2"/>
          <a:stretch>
            <a:fillRect/>
          </a:stretch>
        </p:blipFill>
        <p:spPr>
          <a:xfrm>
            <a:off x="6737114" y="566678"/>
            <a:ext cx="5133758" cy="3420155"/>
          </a:xfrm>
          <a:prstGeom prst="rect">
            <a:avLst/>
          </a:prstGeom>
        </p:spPr>
      </p:pic>
    </p:spTree>
    <p:extLst>
      <p:ext uri="{BB962C8B-B14F-4D97-AF65-F5344CB8AC3E}">
        <p14:creationId xmlns:p14="http://schemas.microsoft.com/office/powerpoint/2010/main" val="287271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F31440-D853-6924-C3C9-0149E342CD7C}"/>
              </a:ext>
            </a:extLst>
          </p:cNvPr>
          <p:cNvSpPr txBox="1"/>
          <p:nvPr/>
        </p:nvSpPr>
        <p:spPr>
          <a:xfrm>
            <a:off x="664029" y="984294"/>
            <a:ext cx="6043449" cy="2585323"/>
          </a:xfrm>
          <a:prstGeom prst="rect">
            <a:avLst/>
          </a:prstGeom>
          <a:noFill/>
        </p:spPr>
        <p:txBody>
          <a:bodyPr wrap="square" lIns="91440" tIns="45720" rIns="91440" bIns="45720" anchor="t">
            <a:spAutoFit/>
          </a:bodyPr>
          <a:lstStyle/>
          <a:p>
            <a:r>
              <a:rPr lang="nl-NL" b="1">
                <a:latin typeface="Verdana"/>
                <a:ea typeface="Verdana"/>
              </a:rPr>
              <a:t>Oxitocine</a:t>
            </a:r>
            <a:r>
              <a:rPr lang="nl-NL" b="1" dirty="0">
                <a:latin typeface="Verdana"/>
                <a:ea typeface="Verdana"/>
              </a:rPr>
              <a:t> </a:t>
            </a:r>
            <a:r>
              <a:rPr lang="nl-NL" dirty="0">
                <a:latin typeface="Verdana"/>
                <a:ea typeface="Verdana"/>
              </a:rPr>
              <a:t>zorgt voor blijvende verandering in de hersenen</a:t>
            </a:r>
          </a:p>
          <a:p>
            <a:endParaRPr lang="nl-NL" sz="1800" dirty="0">
              <a:solidFill>
                <a:srgbClr val="000000"/>
              </a:solidFill>
              <a:latin typeface="Verdana"/>
              <a:ea typeface="Verdana"/>
            </a:endParaRPr>
          </a:p>
          <a:p>
            <a:r>
              <a:rPr lang="nl-NL" sz="1800" dirty="0">
                <a:solidFill>
                  <a:srgbClr val="000000"/>
                </a:solidFill>
                <a:latin typeface="Verdana"/>
                <a:ea typeface="Verdana"/>
              </a:rPr>
              <a:t>Gevolgen </a:t>
            </a:r>
            <a:r>
              <a:rPr lang="nl-NL" sz="1800" b="1" dirty="0">
                <a:solidFill>
                  <a:srgbClr val="000000"/>
                </a:solidFill>
                <a:latin typeface="Verdana"/>
                <a:ea typeface="Verdana"/>
              </a:rPr>
              <a:t>bij relatiebreuk</a:t>
            </a:r>
            <a:r>
              <a:rPr lang="nl-NL" sz="1800" b="0" dirty="0">
                <a:solidFill>
                  <a:srgbClr val="000000"/>
                </a:solidFill>
                <a:latin typeface="Verdana"/>
                <a:ea typeface="Verdana"/>
              </a:rPr>
              <a:t>:</a:t>
            </a:r>
          </a:p>
          <a:p>
            <a:r>
              <a:rPr lang="nl-NL" sz="1800" b="0" dirty="0">
                <a:solidFill>
                  <a:srgbClr val="000000"/>
                </a:solidFill>
                <a:latin typeface="Verdana"/>
                <a:ea typeface="Verdana"/>
              </a:rPr>
              <a:t>Emotionele pijn en ook lichamelijke pijn</a:t>
            </a:r>
          </a:p>
          <a:p>
            <a:endParaRPr lang="nl-NL" sz="1800" b="0" dirty="0">
              <a:solidFill>
                <a:srgbClr val="000000"/>
              </a:solidFill>
              <a:latin typeface="Verdana"/>
              <a:ea typeface="Verdana"/>
            </a:endParaRPr>
          </a:p>
          <a:p>
            <a:r>
              <a:rPr lang="nl-NL" sz="1800" b="0" dirty="0">
                <a:solidFill>
                  <a:srgbClr val="000000"/>
                </a:solidFill>
                <a:latin typeface="Verdana"/>
                <a:ea typeface="Verdana"/>
              </a:rPr>
              <a:t>Gevolgen </a:t>
            </a:r>
            <a:r>
              <a:rPr lang="nl-NL" sz="1800" b="1" dirty="0">
                <a:solidFill>
                  <a:srgbClr val="000000"/>
                </a:solidFill>
                <a:latin typeface="Verdana"/>
                <a:ea typeface="Verdana"/>
              </a:rPr>
              <a:t>bij niet-blijvende</a:t>
            </a:r>
            <a:r>
              <a:rPr lang="nl-NL" sz="1800" b="0" dirty="0">
                <a:solidFill>
                  <a:srgbClr val="000000"/>
                </a:solidFill>
                <a:latin typeface="Verdana"/>
                <a:ea typeface="Verdana"/>
              </a:rPr>
              <a:t> relaties:</a:t>
            </a:r>
          </a:p>
          <a:p>
            <a:r>
              <a:rPr lang="nl-NL" sz="1800" b="0" dirty="0">
                <a:solidFill>
                  <a:srgbClr val="000000"/>
                </a:solidFill>
                <a:latin typeface="Verdana"/>
                <a:ea typeface="Verdana"/>
              </a:rPr>
              <a:t>Een relatie kan goed voelen door de binding die is ontstaan door knuffels e.d. maar niet goed zijn.</a:t>
            </a:r>
          </a:p>
        </p:txBody>
      </p:sp>
    </p:spTree>
    <p:extLst>
      <p:ext uri="{BB962C8B-B14F-4D97-AF65-F5344CB8AC3E}">
        <p14:creationId xmlns:p14="http://schemas.microsoft.com/office/powerpoint/2010/main" val="1954990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EF8C5B-2F59-9499-FC4F-F9A7DD251C7D}"/>
              </a:ext>
            </a:extLst>
          </p:cNvPr>
          <p:cNvSpPr txBox="1"/>
          <p:nvPr/>
        </p:nvSpPr>
        <p:spPr>
          <a:xfrm>
            <a:off x="228600" y="566678"/>
            <a:ext cx="6096000" cy="3139321"/>
          </a:xfrm>
          <a:prstGeom prst="rect">
            <a:avLst/>
          </a:prstGeom>
          <a:noFill/>
        </p:spPr>
        <p:txBody>
          <a:bodyPr wrap="square" lIns="91440" tIns="45720" rIns="91440" bIns="45720" anchor="t">
            <a:spAutoFit/>
          </a:bodyPr>
          <a:lstStyle/>
          <a:p>
            <a:r>
              <a:rPr lang="nl-NL" sz="1800" b="1" dirty="0">
                <a:solidFill>
                  <a:srgbClr val="000000"/>
                </a:solidFill>
                <a:latin typeface="Verdana"/>
                <a:ea typeface="Verdana"/>
              </a:rPr>
              <a:t>Vasopressine:</a:t>
            </a:r>
            <a:r>
              <a:rPr lang="nl-NL" sz="1800" dirty="0">
                <a:solidFill>
                  <a:srgbClr val="000000"/>
                </a:solidFill>
                <a:latin typeface="Verdana"/>
                <a:ea typeface="Verdana"/>
              </a:rPr>
              <a:t> zorgt voor blijvende verandering in de hersenen</a:t>
            </a:r>
          </a:p>
          <a:p>
            <a:endParaRPr lang="nl-NL" dirty="0">
              <a:latin typeface="Verdana"/>
              <a:ea typeface="Verdana"/>
            </a:endParaRPr>
          </a:p>
          <a:p>
            <a:r>
              <a:rPr lang="nl-NL" dirty="0">
                <a:latin typeface="Verdana"/>
                <a:ea typeface="Verdana"/>
              </a:rPr>
              <a:t>Gevolgen van vrije seksuele contacten --&gt; zich niet meer aan een persoon kunnen binden</a:t>
            </a:r>
          </a:p>
          <a:p>
            <a:endParaRPr lang="nl-NL" dirty="0">
              <a:latin typeface="Verdana"/>
              <a:ea typeface="Verdana"/>
            </a:endParaRPr>
          </a:p>
          <a:p>
            <a:r>
              <a:rPr lang="nl-NL" dirty="0">
                <a:latin typeface="Verdana"/>
                <a:ea typeface="Verdana"/>
              </a:rPr>
              <a:t>De gezonde aangeboren eigenschap om je emotioneel aan een vrouw te binden wordt kapot gemaakt. (gevolgen zijn niet voor de man alleen)</a:t>
            </a:r>
          </a:p>
          <a:p>
            <a:endParaRPr lang="nl-NL" dirty="0">
              <a:solidFill>
                <a:srgbClr val="000000"/>
              </a:solidFill>
              <a:latin typeface="Verdana"/>
              <a:ea typeface="Verdana"/>
            </a:endParaRPr>
          </a:p>
          <a:p>
            <a:endParaRPr lang="nl-NL" sz="1800" dirty="0">
              <a:solidFill>
                <a:srgbClr val="000000"/>
              </a:solidFill>
              <a:latin typeface="Verdana"/>
              <a:ea typeface="Verdana"/>
            </a:endParaRPr>
          </a:p>
        </p:txBody>
      </p:sp>
      <p:pic>
        <p:nvPicPr>
          <p:cNvPr id="5" name="Afbeelding 4">
            <a:extLst>
              <a:ext uri="{FF2B5EF4-FFF2-40B4-BE49-F238E27FC236}">
                <a16:creationId xmlns:a16="http://schemas.microsoft.com/office/drawing/2014/main" id="{DE9F02F3-3F93-AA46-E60D-4CF4DF26F632}"/>
              </a:ext>
            </a:extLst>
          </p:cNvPr>
          <p:cNvPicPr>
            <a:picLocks noChangeAspect="1"/>
          </p:cNvPicPr>
          <p:nvPr/>
        </p:nvPicPr>
        <p:blipFill>
          <a:blip r:embed="rId2"/>
          <a:stretch>
            <a:fillRect/>
          </a:stretch>
        </p:blipFill>
        <p:spPr>
          <a:xfrm>
            <a:off x="6324600" y="127453"/>
            <a:ext cx="5712625" cy="4618718"/>
          </a:xfrm>
          <a:prstGeom prst="rect">
            <a:avLst/>
          </a:prstGeom>
        </p:spPr>
      </p:pic>
    </p:spTree>
    <p:extLst>
      <p:ext uri="{BB962C8B-B14F-4D97-AF65-F5344CB8AC3E}">
        <p14:creationId xmlns:p14="http://schemas.microsoft.com/office/powerpoint/2010/main" val="282925759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6409d89-0a11-4ae9-9f45-f3b4ef54eeee">
      <Terms xmlns="http://schemas.microsoft.com/office/infopath/2007/PartnerControls"/>
    </lcf76f155ced4ddcb4097134ff3c332f>
    <TaxCatchAll xmlns="37ea4e3e-e144-45a8-938e-e5b953a43d9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636C9BF925FB146A783043C24CD720C" ma:contentTypeVersion="13" ma:contentTypeDescription="Een nieuw document maken." ma:contentTypeScope="" ma:versionID="41f8394f7ff6da5f650f57a77d1e8754">
  <xsd:schema xmlns:xsd="http://www.w3.org/2001/XMLSchema" xmlns:xs="http://www.w3.org/2001/XMLSchema" xmlns:p="http://schemas.microsoft.com/office/2006/metadata/properties" xmlns:ns2="86409d89-0a11-4ae9-9f45-f3b4ef54eeee" xmlns:ns3="37ea4e3e-e144-45a8-938e-e5b953a43d91" targetNamespace="http://schemas.microsoft.com/office/2006/metadata/properties" ma:root="true" ma:fieldsID="fbcad3ab7c587734da69947b7b5fdcb9" ns2:_="" ns3:_="">
    <xsd:import namespace="86409d89-0a11-4ae9-9f45-f3b4ef54eeee"/>
    <xsd:import namespace="37ea4e3e-e144-45a8-938e-e5b953a43d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409d89-0a11-4ae9-9f45-f3b4ef54ee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44014d13-2e77-4e0e-b1f5-10ec74e63a03"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7ea4e3e-e144-45a8-938e-e5b953a43d91"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adf33807-f1ce-41a3-a1ef-d5465686a433}" ma:internalName="TaxCatchAll" ma:showField="CatchAllData" ma:web="37ea4e3e-e144-45a8-938e-e5b953a43d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BBCDC8E-2A23-4A28-9024-4AE3641A0ADA}">
  <ds:schemaRefs>
    <ds:schemaRef ds:uri="http://schemas.microsoft.com/sharepoint/v3/contenttype/forms"/>
  </ds:schemaRefs>
</ds:datastoreItem>
</file>

<file path=customXml/itemProps2.xml><?xml version="1.0" encoding="utf-8"?>
<ds:datastoreItem xmlns:ds="http://schemas.openxmlformats.org/officeDocument/2006/customXml" ds:itemID="{1BB89BAB-27E4-4C4B-B19B-0B8E60685169}">
  <ds:schemaRefs>
    <ds:schemaRef ds:uri="http://schemas.microsoft.com/office/2006/metadata/properties"/>
    <ds:schemaRef ds:uri="http://schemas.microsoft.com/office/infopath/2007/PartnerControls"/>
    <ds:schemaRef ds:uri="86409d89-0a11-4ae9-9f45-f3b4ef54eeee"/>
    <ds:schemaRef ds:uri="37ea4e3e-e144-45a8-938e-e5b953a43d91"/>
  </ds:schemaRefs>
</ds:datastoreItem>
</file>

<file path=customXml/itemProps3.xml><?xml version="1.0" encoding="utf-8"?>
<ds:datastoreItem xmlns:ds="http://schemas.openxmlformats.org/officeDocument/2006/customXml" ds:itemID="{84958904-65FF-40FC-9CF7-2BA602D0A0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409d89-0a11-4ae9-9f45-f3b4ef54eeee"/>
    <ds:schemaRef ds:uri="37ea4e3e-e144-45a8-938e-e5b953a43d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330</Words>
  <Application>Microsoft Office PowerPoint</Application>
  <PresentationFormat>Breedbeeld</PresentationFormat>
  <Paragraphs>34</Paragraphs>
  <Slides>7</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7</vt:i4>
      </vt:variant>
    </vt:vector>
  </HeadingPairs>
  <TitlesOfParts>
    <vt:vector size="13" baseType="lpstr">
      <vt:lpstr>Aptos</vt:lpstr>
      <vt:lpstr>Aptos Display</vt:lpstr>
      <vt:lpstr>Arial</vt:lpstr>
      <vt:lpstr>Symbol</vt:lpstr>
      <vt:lpstr>Verdana</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SORG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 (Jos) Brokking (Brg)</dc:creator>
  <cp:lastModifiedBy>Blom, Reindert</cp:lastModifiedBy>
  <cp:revision>18</cp:revision>
  <dcterms:created xsi:type="dcterms:W3CDTF">2026-03-04T11:49:29Z</dcterms:created>
  <dcterms:modified xsi:type="dcterms:W3CDTF">2026-08-26T09:09:56Z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0x0101007636C9BF925FB146A783043C24CD720C</vt:lpwstr>
  </property>
  <property fmtid="{D5CDD505-2E9C-101B-9397-08002B2CF9AE}" pid="3" name="MediaServiceImageTags">
    <vt:lpwstr/>
  </property>
</Properties>
</file>